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2" r:id="rId3"/>
    <p:sldMasterId id="2147483673" r:id="rId4"/>
    <p:sldMasterId id="2147483678" r:id="rId5"/>
    <p:sldMasterId id="2147483681" r:id="rId6"/>
    <p:sldMasterId id="2147483695" r:id="rId7"/>
    <p:sldMasterId id="2147483708" r:id="rId8"/>
    <p:sldMasterId id="2147483717" r:id="rId9"/>
  </p:sldMasterIdLst>
  <p:notesMasterIdLst>
    <p:notesMasterId r:id="rId12"/>
  </p:notesMasterIdLst>
  <p:handoutMasterIdLst>
    <p:handoutMasterId r:id="rId30"/>
  </p:handoutMasterIdLst>
  <p:sldIdLst>
    <p:sldId id="4179" r:id="rId10"/>
    <p:sldId id="4160" r:id="rId11"/>
    <p:sldId id="4180" r:id="rId13"/>
    <p:sldId id="4161" r:id="rId14"/>
    <p:sldId id="4163" r:id="rId15"/>
    <p:sldId id="4164" r:id="rId16"/>
    <p:sldId id="4165" r:id="rId17"/>
    <p:sldId id="4182" r:id="rId18"/>
    <p:sldId id="4166" r:id="rId19"/>
    <p:sldId id="4167" r:id="rId20"/>
    <p:sldId id="4169" r:id="rId21"/>
    <p:sldId id="4168" r:id="rId22"/>
    <p:sldId id="4170" r:id="rId23"/>
    <p:sldId id="4171" r:id="rId24"/>
    <p:sldId id="4172" r:id="rId25"/>
    <p:sldId id="4173" r:id="rId26"/>
    <p:sldId id="4174" r:id="rId27"/>
    <p:sldId id="4176" r:id="rId28"/>
    <p:sldId id="4124" r:id="rId29"/>
  </p:sldIdLst>
  <p:sldSz cx="12192000" cy="6858000"/>
  <p:notesSz cx="6858000" cy="9144000"/>
  <p:embeddedFontLst>
    <p:embeddedFont>
      <p:font typeface="微软雅黑" panose="020B0503020204020204" pitchFamily="34" charset="-122"/>
      <p:regular r:id="rId34"/>
    </p:embeddedFont>
    <p:embeddedFont>
      <p:font typeface="Segoe UI" panose="020B0502040204020203" pitchFamily="34" charset="0"/>
      <p:regular r:id="rId35"/>
      <p:bold r:id="rId36"/>
      <p:italic r:id="rId37"/>
      <p:boldItalic r:id="rId38"/>
    </p:embeddedFont>
    <p:embeddedFont>
      <p:font typeface="MS UI Gothic" panose="020B0600070205080204" pitchFamily="34" charset="-128"/>
      <p:regular r:id="rId39"/>
    </p:embeddedFont>
    <p:embeddedFont>
      <p:font typeface="黑体" panose="02010609060101010101" pitchFamily="49" charset="-122"/>
      <p:regular r:id="rId40"/>
    </p:embeddedFont>
    <p:embeddedFont>
      <p:font typeface="华文细黑" panose="02010600040101010101" pitchFamily="2" charset="-122"/>
      <p:regular r:id="rId41"/>
    </p:embeddedFont>
    <p:embeddedFont>
      <p:font typeface="Segoe UI Black" panose="020B0A02040204020203" pitchFamily="34" charset="0"/>
      <p:bold r:id="rId42"/>
    </p:embeddedFont>
    <p:embeddedFont>
      <p:font typeface="Calibri" panose="020F0502020204030204"/>
      <p:regular r:id="rId43"/>
      <p:bold r:id="rId44"/>
      <p:italic r:id="rId45"/>
      <p:boldItalic r:id="rId46"/>
    </p:embeddedFont>
    <p:embeddedFont>
      <p:font typeface="等线" panose="02010600030101010101" charset="-122"/>
      <p:regular r:id="rId47"/>
    </p:embeddedFont>
  </p:embeddedFontLst>
  <p:custDataLst>
    <p:tags r:id="rId4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438F6"/>
    <a:srgbClr val="9900CC"/>
    <a:srgbClr val="039DDB"/>
    <a:srgbClr val="FF0000"/>
    <a:srgbClr val="FF00FF"/>
    <a:srgbClr val="0066FF"/>
    <a:srgbClr val="2513CB"/>
    <a:srgbClr val="240CD2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78329" autoAdjust="0"/>
  </p:normalViewPr>
  <p:slideViewPr>
    <p:cSldViewPr snapToGrid="0">
      <p:cViewPr varScale="1">
        <p:scale>
          <a:sx n="70" d="100"/>
          <a:sy n="70" d="100"/>
        </p:scale>
        <p:origin x="1426" y="38"/>
      </p:cViewPr>
      <p:guideLst>
        <p:guide orient="horz" pos="2188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980"/>
    </p:cViewPr>
  </p:sorterViewPr>
  <p:notesViewPr>
    <p:cSldViewPr snapToGrid="0">
      <p:cViewPr varScale="1">
        <p:scale>
          <a:sx n="84" d="100"/>
          <a:sy n="84" d="100"/>
        </p:scale>
        <p:origin x="382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8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8" Type="http://schemas.openxmlformats.org/officeDocument/2006/relationships/tags" Target="tags/tag5.xml"/><Relationship Id="rId47" Type="http://schemas.openxmlformats.org/officeDocument/2006/relationships/font" Target="fonts/font14.fntdata"/><Relationship Id="rId46" Type="http://schemas.openxmlformats.org/officeDocument/2006/relationships/font" Target="fonts/font13.fntdata"/><Relationship Id="rId45" Type="http://schemas.openxmlformats.org/officeDocument/2006/relationships/font" Target="fonts/font12.fntdata"/><Relationship Id="rId44" Type="http://schemas.openxmlformats.org/officeDocument/2006/relationships/font" Target="fonts/font11.fntdata"/><Relationship Id="rId43" Type="http://schemas.openxmlformats.org/officeDocument/2006/relationships/font" Target="fonts/font10.fntdata"/><Relationship Id="rId42" Type="http://schemas.openxmlformats.org/officeDocument/2006/relationships/font" Target="fonts/font9.fntdata"/><Relationship Id="rId41" Type="http://schemas.openxmlformats.org/officeDocument/2006/relationships/font" Target="fonts/font8.fntdata"/><Relationship Id="rId40" Type="http://schemas.openxmlformats.org/officeDocument/2006/relationships/font" Target="fonts/font7.fntdata"/><Relationship Id="rId4" Type="http://schemas.openxmlformats.org/officeDocument/2006/relationships/slideMaster" Target="slideMasters/slideMaster3.xml"/><Relationship Id="rId39" Type="http://schemas.openxmlformats.org/officeDocument/2006/relationships/font" Target="fonts/font6.fntdata"/><Relationship Id="rId38" Type="http://schemas.openxmlformats.org/officeDocument/2006/relationships/font" Target="fonts/font5.fntdata"/><Relationship Id="rId37" Type="http://schemas.openxmlformats.org/officeDocument/2006/relationships/font" Target="fonts/font4.fntdata"/><Relationship Id="rId36" Type="http://schemas.openxmlformats.org/officeDocument/2006/relationships/font" Target="fonts/font3.fntdata"/><Relationship Id="rId35" Type="http://schemas.openxmlformats.org/officeDocument/2006/relationships/font" Target="fonts/font2.fntdata"/><Relationship Id="rId34" Type="http://schemas.openxmlformats.org/officeDocument/2006/relationships/font" Target="fonts/font1.fntdata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19.xml"/><Relationship Id="rId28" Type="http://schemas.openxmlformats.org/officeDocument/2006/relationships/slide" Target="slides/slide18.xml"/><Relationship Id="rId27" Type="http://schemas.openxmlformats.org/officeDocument/2006/relationships/slide" Target="slides/slide17.xml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0" Type="http://schemas.openxmlformats.org/officeDocument/2006/relationships/slide" Target="slides/slide10.xml"/><Relationship Id="rId2" Type="http://schemas.openxmlformats.org/officeDocument/2006/relationships/theme" Target="theme/theme1.xml"/><Relationship Id="rId19" Type="http://schemas.openxmlformats.org/officeDocument/2006/relationships/slide" Target="slides/slide9.xml"/><Relationship Id="rId18" Type="http://schemas.openxmlformats.org/officeDocument/2006/relationships/slide" Target="slides/slide8.xml"/><Relationship Id="rId17" Type="http://schemas.openxmlformats.org/officeDocument/2006/relationships/slide" Target="slides/slide7.xml"/><Relationship Id="rId16" Type="http://schemas.openxmlformats.org/officeDocument/2006/relationships/slide" Target="slides/slide6.xml"/><Relationship Id="rId15" Type="http://schemas.openxmlformats.org/officeDocument/2006/relationships/slide" Target="slides/slide5.xml"/><Relationship Id="rId14" Type="http://schemas.openxmlformats.org/officeDocument/2006/relationships/slide" Target="slides/slide4.xml"/><Relationship Id="rId13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2.xml"/><Relationship Id="rId10" Type="http://schemas.openxmlformats.org/officeDocument/2006/relationships/slide" Target="slides/slid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5A9D10-00A1-4316-9DBF-1CFF2F39C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21E0D4-31D8-4080-A573-64BBB9E87E7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wdp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17FD3C-5E99-4122-A1EC-C8FBF6B078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err="1" smtClean="0"/>
              <a:t>到底是</a:t>
            </a:r>
            <a:r>
              <a:rPr lang="en-US" altLang="zh-CN" dirty="0" err="1" smtClean="0"/>
              <a:t>PC+1</a:t>
            </a:r>
            <a:r>
              <a:rPr lang="zh-CN" altLang="en-US" dirty="0" err="1" smtClean="0"/>
              <a:t>还是</a:t>
            </a:r>
            <a:r>
              <a:rPr lang="en-US" altLang="zh-CN" dirty="0" err="1" smtClean="0"/>
              <a:t>PC</a:t>
            </a:r>
            <a:r>
              <a:rPr lang="zh-CN" altLang="en-US" dirty="0" err="1" smtClean="0"/>
              <a:t>加</a:t>
            </a:r>
            <a:r>
              <a:rPr lang="en-US" altLang="zh-CN" dirty="0" err="1" smtClean="0"/>
              <a:t> “4”</a:t>
            </a:r>
            <a:r>
              <a:rPr lang="zh-CN" altLang="en-US" dirty="0" err="1" smtClean="0"/>
              <a:t>？加</a:t>
            </a:r>
            <a:r>
              <a:rPr lang="en-US" altLang="zh-CN" dirty="0" err="1" smtClean="0"/>
              <a:t>“1”</a:t>
            </a:r>
            <a:r>
              <a:rPr lang="zh-CN" altLang="en-US" dirty="0" err="1" smtClean="0"/>
              <a:t>和</a:t>
            </a:r>
            <a:r>
              <a:rPr lang="en-US" altLang="zh-CN" dirty="0" err="1" smtClean="0"/>
              <a:t> </a:t>
            </a:r>
            <a:r>
              <a:rPr lang="zh-CN" altLang="en-US" dirty="0" err="1" smtClean="0"/>
              <a:t>加</a:t>
            </a:r>
            <a:r>
              <a:rPr lang="en-US" altLang="zh-CN" dirty="0" err="1" smtClean="0"/>
              <a:t>”4”</a:t>
            </a:r>
            <a:r>
              <a:rPr lang="zh-CN" altLang="en-US" dirty="0" err="1" smtClean="0"/>
              <a:t>会有什么不同？</a:t>
            </a:r>
            <a:r>
              <a:rPr lang="en-US" altLang="zh-CN" dirty="0" err="1" smtClean="0"/>
              <a:t> </a:t>
            </a:r>
            <a:endParaRPr lang="en-US" altLang="zh-CN" dirty="0" err="1" smtClean="0"/>
          </a:p>
          <a:p>
            <a:r>
              <a:rPr lang="zh-CN" altLang="en-US" dirty="0" err="1" smtClean="0"/>
              <a:t>加</a:t>
            </a:r>
            <a:r>
              <a:rPr lang="en-US" altLang="zh-CN" dirty="0" err="1" smtClean="0"/>
              <a:t>1</a:t>
            </a:r>
            <a:r>
              <a:rPr lang="zh-CN" altLang="en-US" dirty="0" err="1" smtClean="0"/>
              <a:t>：不能访问</a:t>
            </a:r>
            <a:r>
              <a:rPr lang="zh-CN" altLang="en-US" dirty="0" err="1" smtClean="0"/>
              <a:t>字节</a:t>
            </a:r>
            <a:endParaRPr lang="zh-CN" altLang="en-US" dirty="0" err="1" smtClean="0"/>
          </a:p>
          <a:p>
            <a:r>
              <a:rPr lang="zh-CN" altLang="en-US" dirty="0" err="1" smtClean="0"/>
              <a:t>加</a:t>
            </a:r>
            <a:r>
              <a:rPr lang="en-US" altLang="zh-CN" dirty="0" err="1" smtClean="0"/>
              <a:t>4 </a:t>
            </a:r>
            <a:r>
              <a:rPr lang="zh-CN" altLang="en-US" dirty="0" err="1" smtClean="0"/>
              <a:t>又不能直接实现。</a:t>
            </a:r>
            <a:r>
              <a:rPr lang="en-US" altLang="zh-CN" dirty="0" err="1" smtClean="0"/>
              <a:t> </a:t>
            </a:r>
            <a:r>
              <a:rPr lang="zh-CN" altLang="en-US" dirty="0" err="1" smtClean="0"/>
              <a:t>要想到位什么加</a:t>
            </a:r>
            <a:r>
              <a:rPr lang="en-US" altLang="zh-CN" dirty="0" err="1" smtClean="0"/>
              <a:t>4 </a:t>
            </a:r>
            <a:r>
              <a:rPr lang="zh-CN" altLang="en-US" dirty="0" err="1" smtClean="0"/>
              <a:t>？</a:t>
            </a:r>
            <a:r>
              <a:rPr lang="en-US" altLang="zh-CN" dirty="0" err="1" smtClean="0"/>
              <a:t> </a:t>
            </a:r>
            <a:r>
              <a:rPr lang="zh-CN" altLang="en-US" dirty="0" err="1" smtClean="0"/>
              <a:t>是位了实现按边界对齐，所有可以是</a:t>
            </a:r>
            <a:r>
              <a:rPr lang="en-US" altLang="zh-CN" dirty="0" err="1" smtClean="0"/>
              <a:t>PC</a:t>
            </a:r>
            <a:r>
              <a:rPr lang="zh-CN" altLang="en-US" dirty="0" err="1" smtClean="0"/>
              <a:t>的地址</a:t>
            </a:r>
            <a:r>
              <a:rPr lang="en-US" altLang="zh-CN" dirty="0" err="1" smtClean="0"/>
              <a:t> </a:t>
            </a:r>
            <a:r>
              <a:rPr lang="zh-CN" altLang="en-US" dirty="0" err="1" smtClean="0"/>
              <a:t>比存储器地址多</a:t>
            </a:r>
            <a:r>
              <a:rPr lang="en-US" altLang="zh-CN" dirty="0" err="1" smtClean="0"/>
              <a:t>2</a:t>
            </a:r>
            <a:r>
              <a:rPr lang="zh-CN" altLang="en-US" dirty="0" err="1" smtClean="0"/>
              <a:t>位，</a:t>
            </a:r>
            <a:r>
              <a:rPr lang="en-US" altLang="zh-CN" dirty="0" err="1" smtClean="0"/>
              <a:t>PC</a:t>
            </a:r>
            <a:r>
              <a:rPr lang="zh-CN" altLang="en-US" dirty="0" err="1" smtClean="0"/>
              <a:t>多余的</a:t>
            </a:r>
            <a:r>
              <a:rPr lang="en-US" altLang="zh-CN" dirty="0" err="1" smtClean="0"/>
              <a:t>2</a:t>
            </a:r>
            <a:r>
              <a:rPr lang="zh-CN" altLang="en-US" dirty="0" err="1" smtClean="0"/>
              <a:t>位不连接到存储器的地址线</a:t>
            </a:r>
            <a:r>
              <a:rPr lang="zh-CN" altLang="en-US" dirty="0" err="1" smtClean="0"/>
              <a:t>即可</a:t>
            </a:r>
            <a:endParaRPr lang="zh-CN" altLang="en-US" dirty="0" err="1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Imm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扩展无法完成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microsoft.com/office/2007/relationships/hdphoto" Target="../media/image6.wdp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DA9CF-03F6-42E8-909A-D8D840B3AC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B504D-74F3-442C-BEA0-A4B04CBF96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PhAnim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 -</a:t>
            </a:r>
            <a:fld id="{ADB768AF-D19D-4B19-B140-7DF97929A9A1}" type="slidenum">
              <a:rPr lang="en-US" altLang="zh-CN"/>
            </a:fld>
            <a:r>
              <a:rPr lang="en-US" altLang="zh-CN"/>
              <a:t>- </a:t>
            </a:r>
            <a:endParaRPr lang="en-US" alt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/>
              <a:t> -</a:t>
            </a:r>
            <a:fld id="{7DB7D154-6577-432F-8144-43C687260925}" type="slidenum">
              <a:rPr lang="en-US" altLang="zh-CN" smtClean="0"/>
            </a:fld>
            <a:r>
              <a:rPr lang="en-US" altLang="zh-CN"/>
              <a:t>- </a:t>
            </a:r>
            <a:endParaRPr lang="en-US" alt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</a:t>
            </a:r>
            <a:r>
              <a:rPr lang="zh-CN" altLang="en-US" dirty="0"/>
              <a:t>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2738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1"/>
          </p:nvPr>
        </p:nvSpPr>
        <p:spPr>
          <a:xfrm>
            <a:off x="628802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/>
              <a:t> -</a:t>
            </a:r>
            <a:fld id="{5F521C08-B429-4574-BE91-8CD5A8D82BBE}" type="slidenum">
              <a:rPr lang="en-US" altLang="zh-CN" smtClean="0"/>
            </a:fld>
            <a:r>
              <a:rPr lang="en-US" altLang="zh-CN"/>
              <a:t>- </a:t>
            </a:r>
            <a:endParaRPr lang="en-US" altLang="zh-C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PhAnim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4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5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6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PhAnim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3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4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5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3951" y="6023137"/>
            <a:ext cx="12192000" cy="836613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>
            <a:glow rad="127000">
              <a:schemeClr val="bg1">
                <a:alpha val="38000"/>
              </a:schemeClr>
            </a:glow>
          </a:effectLst>
        </p:spPr>
      </p:pic>
      <p:sp>
        <p:nvSpPr>
          <p:cNvPr id="9" name="灯片编号占位符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223500" y="6237288"/>
            <a:ext cx="1354667" cy="47625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807A58F-92FA-4C20-BF32-9E303ED892C9}" type="slidenum">
              <a:rPr lang="en-US" altLang="zh-CN" smtClean="0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 showMasterPhAnim="0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4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5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6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14313"/>
            <a:ext cx="10972800" cy="58785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矩形 15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24417" y="6524625"/>
            <a:ext cx="1919816" cy="19685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ADB7D70D-7DF3-4918-ACB7-161C21D1246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/>
          <p:cNvSpPr/>
          <p:nvPr userDrawn="1"/>
        </p:nvSpPr>
        <p:spPr>
          <a:xfrm>
            <a:off x="11290928" y="6595549"/>
            <a:ext cx="246888" cy="246888"/>
          </a:xfrm>
          <a:prstGeom prst="ellipse">
            <a:avLst/>
          </a:prstGeom>
          <a:solidFill>
            <a:srgbClr val="1387B7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2" y="257614"/>
            <a:ext cx="10515600" cy="617641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11430" y="6692474"/>
            <a:ext cx="12180570" cy="169469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-1270" y="6692474"/>
            <a:ext cx="759220" cy="169469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灯片编号占位符 3"/>
          <p:cNvSpPr txBox="1"/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</a:fld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pic>
        <p:nvPicPr>
          <p:cNvPr id="10" name="图片 9" descr="计算机学院logo-组合01"/>
          <p:cNvPicPr>
            <a:picLocks noChangeAspect="1"/>
          </p:cNvPicPr>
          <p:nvPr userDrawn="1"/>
        </p:nvPicPr>
        <p:blipFill>
          <a:blip r:embed="rId2" cstate="hqprint"/>
          <a:stretch>
            <a:fillRect/>
          </a:stretch>
        </p:blipFill>
        <p:spPr>
          <a:xfrm>
            <a:off x="10076238" y="341471"/>
            <a:ext cx="1854367" cy="449926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5637024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2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2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任意多边形 20"/>
          <p:cNvSpPr/>
          <p:nvPr userDrawn="1"/>
        </p:nvSpPr>
        <p:spPr>
          <a:xfrm flipV="1">
            <a:off x="326571" y="359908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>
            <a:biLevel thresh="50000"/>
          </a:blip>
          <a:stretch>
            <a:fillRect/>
          </a:stretch>
        </p:blipFill>
        <p:spPr>
          <a:xfrm>
            <a:off x="617443" y="6665667"/>
            <a:ext cx="1380275" cy="255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1251" y="1752600"/>
            <a:ext cx="5232400" cy="4267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11200" y="6153150"/>
            <a:ext cx="3657600" cy="476250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zh-CN" altLang="en-US"/>
              <a:t>计算机组成原理  </a:t>
            </a:r>
            <a:r>
              <a:rPr lang="en-US" altLang="zh-CN"/>
              <a:t>Slide</a:t>
            </a:r>
            <a:r>
              <a:rPr lang="en-US" altLang="zh-CN" sz="1200"/>
              <a:t> </a:t>
            </a:r>
            <a:fld id="{FD3FAE62-0744-4188-868F-C5ADF094D286}" type="slidenum">
              <a:rPr lang="en-US" altLang="zh-CN" sz="1200">
                <a:solidFill>
                  <a:schemeClr val="accent2"/>
                </a:solidFill>
              </a:rPr>
            </a:fld>
            <a:r>
              <a:rPr lang="en-US" altLang="zh-CN" sz="1200"/>
              <a:t> </a:t>
            </a:r>
            <a:endParaRPr lang="en-US" altLang="zh-CN" sz="120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showMasterPhAnim="0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755651" y="1752600"/>
            <a:ext cx="5232400" cy="4267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剪贴画占位符 3"/>
          <p:cNvSpPr>
            <a:spLocks noGrp="1"/>
          </p:cNvSpPr>
          <p:nvPr>
            <p:ph type="clipArt" sz="half" idx="2"/>
          </p:nvPr>
        </p:nvSpPr>
        <p:spPr>
          <a:xfrm>
            <a:off x="6191251" y="1752600"/>
            <a:ext cx="5232400" cy="42672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showMasterPhAnim="0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6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755651" y="1752600"/>
            <a:ext cx="10668000" cy="2057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55651" y="3962400"/>
            <a:ext cx="10668000" cy="2057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showMasterPhAnim="0">
  <p:cSld name="标题和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5" name="Picture 2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6" name="Picture 8"/>
            <p:cNvPicPr>
              <a:picLocks noChangeAspect="1" noChangeArrowheads="1"/>
            </p:cNvPicPr>
            <p:nvPr userDrawn="1"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304801"/>
            <a:ext cx="10668000" cy="1216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表占位符 2"/>
          <p:cNvSpPr>
            <a:spLocks noGrp="1"/>
          </p:cNvSpPr>
          <p:nvPr>
            <p:ph type="chart" idx="1"/>
          </p:nvPr>
        </p:nvSpPr>
        <p:spPr>
          <a:xfrm>
            <a:off x="755651" y="1752600"/>
            <a:ext cx="10668000" cy="42672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381" y="214313"/>
            <a:ext cx="10972800" cy="582612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</a:t>
            </a:r>
            <a:r>
              <a:rPr lang="zh-CN" altLang="en-US" dirty="0"/>
              <a:t>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2738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1"/>
          </p:nvPr>
        </p:nvSpPr>
        <p:spPr>
          <a:xfrm>
            <a:off x="628802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224459" y="6237312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 dirty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dirty="0" smtClean="0">
                <a:solidFill>
                  <a:srgbClr val="0D7157"/>
                </a:solidFill>
              </a:rPr>
            </a:fld>
            <a:r>
              <a:rPr lang="en-US" altLang="zh-CN" sz="1400" dirty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6565" y="116632"/>
            <a:ext cx="10668000" cy="6480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2232248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0"/>
          </p:nvPr>
        </p:nvSpPr>
        <p:spPr>
          <a:xfrm>
            <a:off x="527381" y="3429000"/>
            <a:ext cx="10957984" cy="2232248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416480" y="6337126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/>
          <p:cNvPicPr>
            <a:picLocks noChangeAspect="1"/>
          </p:cNvPicPr>
          <p:nvPr userDrawn="1"/>
        </p:nvPicPr>
        <p:blipFill rotWithShape="1">
          <a:blip r:embed="rId2"/>
          <a:srcRect l="2404" t="-5367" r="14962" b="24558"/>
          <a:stretch>
            <a:fillRect/>
          </a:stretch>
        </p:blipFill>
        <p:spPr>
          <a:xfrm rot="16200000" flipH="1">
            <a:off x="7369494" y="2035492"/>
            <a:ext cx="6857998" cy="2787017"/>
          </a:xfrm>
          <a:prstGeom prst="rect">
            <a:avLst/>
          </a:prstGeom>
        </p:spPr>
      </p:pic>
      <p:pic>
        <p:nvPicPr>
          <p:cNvPr id="4" name="图形 3"/>
          <p:cNvPicPr>
            <a:picLocks noChangeAspect="1"/>
          </p:cNvPicPr>
          <p:nvPr userDrawn="1"/>
        </p:nvPicPr>
        <p:blipFill rotWithShape="1">
          <a:blip r:embed="rId2"/>
          <a:srcRect l="2404" r="33315" b="46267"/>
          <a:stretch>
            <a:fillRect/>
          </a:stretch>
        </p:blipFill>
        <p:spPr>
          <a:xfrm rot="5400000" flipH="1">
            <a:off x="-1108285" y="1108283"/>
            <a:ext cx="3396401" cy="117983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"/>
            <a:ext cx="12192000" cy="6857841"/>
          </a:xfrm>
          <a:prstGeom prst="rect">
            <a:avLst/>
          </a:prstGeom>
        </p:spPr>
      </p:pic>
      <p:pic>
        <p:nvPicPr>
          <p:cNvPr id="10" name="图片 9" descr="图片包含 屏幕截图&#10;&#10;已生成高可信度的说明"/>
          <p:cNvPicPr>
            <a:picLocks noChangeAspect="1"/>
          </p:cNvPicPr>
          <p:nvPr userDrawn="1"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146"/>
          <a:stretch>
            <a:fillRect/>
          </a:stretch>
        </p:blipFill>
        <p:spPr>
          <a:xfrm rot="5400000" flipH="1">
            <a:off x="6586760" y="1273196"/>
            <a:ext cx="6857999" cy="4352484"/>
          </a:xfrm>
          <a:prstGeom prst="rect">
            <a:avLst/>
          </a:prstGeom>
        </p:spPr>
      </p:pic>
      <p:pic>
        <p:nvPicPr>
          <p:cNvPr id="11" name="图片 10" descr="图片包含 屏幕截图&#10;&#10;已生成高可信度的说明"/>
          <p:cNvPicPr>
            <a:picLocks noChangeAspect="1"/>
          </p:cNvPicPr>
          <p:nvPr userDrawn="1"/>
        </p:nvPicPr>
        <p:blipFill rotWithShape="1"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2" r="26146" b="66609"/>
          <a:stretch>
            <a:fillRect/>
          </a:stretch>
        </p:blipFill>
        <p:spPr>
          <a:xfrm rot="16200000" flipH="1">
            <a:off x="-2770703" y="2770706"/>
            <a:ext cx="6857999" cy="1316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847" y="6774"/>
            <a:ext cx="12203853" cy="6852073"/>
          </a:xfrm>
          <a:prstGeom prst="rect">
            <a:avLst/>
          </a:prstGeom>
          <a:gradFill>
            <a:gsLst>
              <a:gs pos="0">
                <a:srgbClr val="2E4E7E"/>
              </a:gs>
              <a:gs pos="100000">
                <a:srgbClr val="1387B7"/>
              </a:gs>
            </a:gsLst>
            <a:lin ang="19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" name="矩形 10"/>
          <p:cNvSpPr/>
          <p:nvPr userDrawn="1"/>
        </p:nvSpPr>
        <p:spPr>
          <a:xfrm>
            <a:off x="6969651" y="-177967"/>
            <a:ext cx="8488680" cy="8392993"/>
          </a:xfrm>
          <a:prstGeom prst="rect">
            <a:avLst/>
          </a:prstGeom>
          <a:blipFill rotWithShape="1">
            <a:blip r:embed="rId2">
              <a:alphaModFix amt="4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/>
              <a:t>  </a:t>
            </a:r>
            <a:endParaRPr lang="en-US" altLang="zh-CN" sz="2400"/>
          </a:p>
        </p:txBody>
      </p:sp>
      <p:sp>
        <p:nvSpPr>
          <p:cNvPr id="12" name="矩形 11"/>
          <p:cNvSpPr/>
          <p:nvPr userDrawn="1"/>
        </p:nvSpPr>
        <p:spPr>
          <a:xfrm>
            <a:off x="-3967229" y="-5606898"/>
            <a:ext cx="8488863" cy="8393131"/>
          </a:xfrm>
          <a:prstGeom prst="rect">
            <a:avLst/>
          </a:prstGeom>
          <a:blipFill rotWithShape="1">
            <a:blip r:embed="rId2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1693" y="-7620"/>
            <a:ext cx="12187767" cy="68664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" name="矩形 10"/>
          <p:cNvSpPr/>
          <p:nvPr userDrawn="1"/>
        </p:nvSpPr>
        <p:spPr>
          <a:xfrm>
            <a:off x="6969651" y="-177967"/>
            <a:ext cx="8488680" cy="8392993"/>
          </a:xfrm>
          <a:prstGeom prst="rect">
            <a:avLst/>
          </a:prstGeom>
          <a:blipFill rotWithShape="1">
            <a:blip r:embed="rId2">
              <a:alphaModFix amt="4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/>
              <a:t>  </a:t>
            </a:r>
            <a:endParaRPr lang="en-US" altLang="zh-CN" sz="2400"/>
          </a:p>
        </p:txBody>
      </p:sp>
      <p:sp>
        <p:nvSpPr>
          <p:cNvPr id="12" name="矩形 11"/>
          <p:cNvSpPr/>
          <p:nvPr userDrawn="1"/>
        </p:nvSpPr>
        <p:spPr>
          <a:xfrm>
            <a:off x="-3967229" y="-5606898"/>
            <a:ext cx="8488863" cy="8393131"/>
          </a:xfrm>
          <a:prstGeom prst="rect">
            <a:avLst/>
          </a:prstGeom>
          <a:blipFill rotWithShape="1">
            <a:blip r:embed="rId2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" name="矩形 8"/>
          <p:cNvSpPr/>
          <p:nvPr userDrawn="1"/>
        </p:nvSpPr>
        <p:spPr>
          <a:xfrm>
            <a:off x="15241" y="6689514"/>
            <a:ext cx="12170833" cy="169333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矩形 9"/>
          <p:cNvSpPr/>
          <p:nvPr userDrawn="1"/>
        </p:nvSpPr>
        <p:spPr>
          <a:xfrm>
            <a:off x="-1693" y="6689514"/>
            <a:ext cx="758613" cy="169333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6969651" y="-177967"/>
            <a:ext cx="8488680" cy="8392993"/>
          </a:xfrm>
          <a:prstGeom prst="rect">
            <a:avLst/>
          </a:prstGeom>
          <a:blipFill rotWithShape="1">
            <a:blip r:embed="rId2">
              <a:alphaModFix amt="4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/>
              <a:t>  </a:t>
            </a:r>
            <a:endParaRPr lang="en-US" altLang="zh-CN" sz="2400"/>
          </a:p>
        </p:txBody>
      </p:sp>
      <p:sp>
        <p:nvSpPr>
          <p:cNvPr id="12" name="矩形 11"/>
          <p:cNvSpPr/>
          <p:nvPr userDrawn="1"/>
        </p:nvSpPr>
        <p:spPr>
          <a:xfrm>
            <a:off x="-3967229" y="-5606898"/>
            <a:ext cx="8488863" cy="8393131"/>
          </a:xfrm>
          <a:prstGeom prst="rect">
            <a:avLst/>
          </a:prstGeom>
          <a:blipFill rotWithShape="1">
            <a:blip r:embed="rId2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" name="矩形 5"/>
          <p:cNvSpPr/>
          <p:nvPr userDrawn="1"/>
        </p:nvSpPr>
        <p:spPr>
          <a:xfrm>
            <a:off x="15241" y="6689514"/>
            <a:ext cx="12170833" cy="169333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矩形 7"/>
          <p:cNvSpPr/>
          <p:nvPr userDrawn="1"/>
        </p:nvSpPr>
        <p:spPr>
          <a:xfrm>
            <a:off x="-1693" y="6689514"/>
            <a:ext cx="758613" cy="169333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5241" y="6689514"/>
            <a:ext cx="12170833" cy="169333"/>
          </a:xfrm>
          <a:prstGeom prst="rect">
            <a:avLst/>
          </a:prstGeom>
          <a:solidFill>
            <a:srgbClr val="138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矩形 7"/>
          <p:cNvSpPr/>
          <p:nvPr userDrawn="1"/>
        </p:nvSpPr>
        <p:spPr>
          <a:xfrm>
            <a:off x="-1693" y="6689514"/>
            <a:ext cx="758613" cy="169333"/>
          </a:xfrm>
          <a:prstGeom prst="rect">
            <a:avLst/>
          </a:prstGeom>
          <a:solidFill>
            <a:srgbClr val="2E4E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10038"/>
            <a:ext cx="10515600" cy="285323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90266"/>
            <a:ext cx="10515600" cy="150044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8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10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82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ADBD5-FF6F-4F1F-AF78-B518D2CD17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C2A10-E97F-46DF-9873-696D05EB38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944"/>
            <a:ext cx="5181600" cy="435209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944"/>
            <a:ext cx="5181600" cy="435209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89"/>
            <a:ext cx="10515600" cy="1325795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5267"/>
            <a:ext cx="5157787" cy="8240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835" indent="0">
              <a:buNone/>
              <a:defRPr sz="1600" b="1"/>
            </a:lvl7pPr>
            <a:lvl8pPr marL="3201035" indent="0">
              <a:buNone/>
              <a:defRPr sz="1600" b="1"/>
            </a:lvl8pPr>
            <a:lvl9pPr marL="3658235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6067"/>
            <a:ext cx="5157787" cy="357467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745267"/>
            <a:ext cx="5183188" cy="8240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835" indent="0">
              <a:buNone/>
              <a:defRPr sz="1600" b="1"/>
            </a:lvl7pPr>
            <a:lvl8pPr marL="3201035" indent="0">
              <a:buNone/>
              <a:defRPr sz="1600" b="1"/>
            </a:lvl8pPr>
            <a:lvl9pPr marL="3658235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616067"/>
            <a:ext cx="5183188" cy="357467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ADBD5-FF6F-4F1F-AF78-B518D2CD17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C2A10-E97F-46DF-9873-696D05EB38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1" y="713797"/>
            <a:ext cx="4681655" cy="142841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798"/>
            <a:ext cx="5711883" cy="54045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835" indent="0">
              <a:buNone/>
              <a:defRPr sz="2000"/>
            </a:lvl7pPr>
            <a:lvl8pPr marL="3201035" indent="0">
              <a:buNone/>
              <a:defRPr sz="2000"/>
            </a:lvl8pPr>
            <a:lvl9pPr marL="3658235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1" y="2314278"/>
            <a:ext cx="4681655" cy="381225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835" indent="0">
              <a:buNone/>
              <a:defRPr sz="1000"/>
            </a:lvl7pPr>
            <a:lvl8pPr marL="3201035" indent="0">
              <a:buNone/>
              <a:defRPr sz="1000"/>
            </a:lvl8pPr>
            <a:lvl9pPr marL="3658235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9" y="365190"/>
            <a:ext cx="908901" cy="5812855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90"/>
            <a:ext cx="9446443" cy="5812855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640"/>
            <a:ext cx="10515600" cy="555994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15332486-88F3-4A48-9EC2-66646CFA1BC0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73571F94-E5E5-4A54-8A06-F305846661D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A5C251E5-7CCA-4DA3-AA80-A42DA27621B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052513"/>
            <a:ext cx="5376333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89133" y="1052513"/>
            <a:ext cx="5378451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F4039E46-F4C7-49A4-9367-76E34A81F6C1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7B85E15E-130D-48C6-81EB-CEA992FB9F7C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DBD5A7A5-A845-4344-86D1-29C7FA977B68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7D1B44A1-4939-4887-84BB-7FB130EEC19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29373BB8-A121-4608-AD20-8BEECCC372C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AFB61761-3FF1-4F59-B9D7-6E756298F231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196BC17B-A293-4B9D-B715-8101B30D6396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14313"/>
            <a:ext cx="2743200" cy="58785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14313"/>
            <a:ext cx="8026400" cy="58785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E860031F-1906-46A1-B9A0-5E9CA84BEE18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09600" y="214313"/>
            <a:ext cx="10972800" cy="58785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矩形 15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3A14CFCF-D29E-4EF7-BE8F-F195BB74B9B0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2A2441-49ED-4A52-B3CC-5A1149BC51AC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6F6130-A1B0-40F4-A496-F2F55E2F44B1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12BED8-E368-4E8F-BE90-7083DDA10F91}" type="datetime1">
              <a:rPr lang="zh-CN" altLang="en-US" smtClean="0"/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AD4AE9-050C-4B7F-B272-FA384BD23015}" type="datetime1">
              <a:rPr lang="zh-CN" altLang="en-US" smtClean="0"/>
            </a:fld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F81A83-785E-4D80-94E7-591D3C3AD6FF}" type="datetime1">
              <a:rPr lang="zh-CN" altLang="en-US" smtClean="0"/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57959B-1BC1-4FDE-88B2-3CAC26DD58F7}" type="datetime1">
              <a:rPr lang="zh-CN" altLang="en-US" smtClean="0"/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B9BA08-BA34-4DD9-B7F1-D711E644256C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14313"/>
            <a:ext cx="2743200" cy="58785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14313"/>
            <a:ext cx="8026400" cy="58785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3F9DB9-E29A-49BF-A83A-344AADB27BAD}" type="datetime1">
              <a:rPr lang="zh-CN" altLang="en-US" smtClean="0"/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224459" y="6237312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 dirty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 dirty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7381" y="980728"/>
            <a:ext cx="10957984" cy="5040312"/>
          </a:xfrm>
        </p:spPr>
        <p:txBody>
          <a:bodyPr/>
          <a:lstStyle>
            <a:lvl1pPr marL="342900" indent="-342900" algn="just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 algn="just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 algn="just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 algn="just"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 algn="just"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224459" y="6237312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 dirty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 dirty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</a:t>
            </a:r>
            <a:r>
              <a:rPr lang="zh-CN" altLang="en-US" dirty="0"/>
              <a:t>此处编辑母版标题样式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52738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1"/>
          </p:nvPr>
        </p:nvSpPr>
        <p:spPr>
          <a:xfrm>
            <a:off x="6288021" y="1052984"/>
            <a:ext cx="5472608" cy="5040312"/>
          </a:xfrm>
        </p:spPr>
        <p:txBody>
          <a:bodyPr/>
          <a:lstStyle>
            <a:lvl1pPr marL="342900" indent="-3429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400">
                <a:latin typeface="+mn-ea"/>
                <a:ea typeface="+mn-ea"/>
              </a:defRPr>
            </a:lvl1pPr>
            <a:lvl2pPr marL="812800" indent="-355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>
              <a:lnSpc>
                <a:spcPct val="12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000">
                <a:latin typeface="+mn-ea"/>
                <a:ea typeface="+mn-ea"/>
              </a:defRPr>
            </a:lvl3pPr>
            <a:lvl4pPr>
              <a:lnSpc>
                <a:spcPct val="120000"/>
              </a:lnSpc>
              <a:defRPr sz="1600">
                <a:latin typeface="+mn-ea"/>
                <a:ea typeface="+mn-ea"/>
              </a:defRPr>
            </a:lvl4pPr>
            <a:lvl5pPr>
              <a:lnSpc>
                <a:spcPct val="120000"/>
              </a:lnSpc>
              <a:defRPr sz="1600"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10224459" y="6237312"/>
            <a:ext cx="1353344" cy="476250"/>
          </a:xfrm>
        </p:spPr>
        <p:txBody>
          <a:bodyPr/>
          <a:lstStyle/>
          <a:p>
            <a:pPr>
              <a:defRPr/>
            </a:pPr>
            <a:r>
              <a:rPr lang="en-US" altLang="zh-CN" sz="1400" dirty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 dirty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标题和图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6233" y="-99392"/>
            <a:ext cx="10668000" cy="1216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图表占位符 2"/>
          <p:cNvSpPr>
            <a:spLocks noGrp="1"/>
          </p:cNvSpPr>
          <p:nvPr>
            <p:ph type="chart" idx="1"/>
          </p:nvPr>
        </p:nvSpPr>
        <p:spPr>
          <a:xfrm>
            <a:off x="719403" y="980728"/>
            <a:ext cx="10668000" cy="4267200"/>
          </a:xfrm>
        </p:spPr>
        <p:txBody>
          <a:bodyPr/>
          <a:lstStyle/>
          <a:p>
            <a:pPr lvl="0"/>
            <a:endParaRPr lang="zh-CN" altLang="en-U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766233" y="-91281"/>
            <a:ext cx="10668000" cy="1216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755651" y="1752600"/>
            <a:ext cx="5232400" cy="20574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6191251" y="1752600"/>
            <a:ext cx="5232400" cy="2057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755651" y="3962400"/>
            <a:ext cx="5232400" cy="2057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251" y="3962400"/>
            <a:ext cx="5232400" cy="2057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0" y="6248400"/>
            <a:ext cx="2641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136285-3C6A-4A93-8657-E500CB968B1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12" Type="http://schemas.openxmlformats.org/officeDocument/2006/relationships/image" Target="../media/image4.png"/><Relationship Id="rId11" Type="http://schemas.openxmlformats.org/officeDocument/2006/relationships/image" Target="../media/image3.png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7" Type="http://schemas.openxmlformats.org/officeDocument/2006/relationships/theme" Target="../theme/theme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7" Type="http://schemas.openxmlformats.org/officeDocument/2006/relationships/theme" Target="../theme/theme5.xml"/><Relationship Id="rId16" Type="http://schemas.openxmlformats.org/officeDocument/2006/relationships/tags" Target="../tags/tag3.xml"/><Relationship Id="rId15" Type="http://schemas.openxmlformats.org/officeDocument/2006/relationships/tags" Target="../tags/tag2.xml"/><Relationship Id="rId14" Type="http://schemas.openxmlformats.org/officeDocument/2006/relationships/tags" Target="../tags/tag1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0.xml"/><Relationship Id="rId7" Type="http://schemas.openxmlformats.org/officeDocument/2006/relationships/slideLayout" Target="../slideLayouts/slideLayout49.xml"/><Relationship Id="rId6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4.xml"/><Relationship Id="rId14" Type="http://schemas.openxmlformats.org/officeDocument/2006/relationships/theme" Target="../theme/theme6.xml"/><Relationship Id="rId13" Type="http://schemas.openxmlformats.org/officeDocument/2006/relationships/image" Target="../media/image3.png"/><Relationship Id="rId12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43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7.xml"/><Relationship Id="rId2" Type="http://schemas.openxmlformats.org/officeDocument/2006/relationships/slideLayout" Target="../slideLayouts/slideLayout56.xml"/><Relationship Id="rId10" Type="http://schemas.openxmlformats.org/officeDocument/2006/relationships/theme" Target="../theme/theme7.xml"/><Relationship Id="rId1" Type="http://schemas.openxmlformats.org/officeDocument/2006/relationships/slideLayout" Target="../slideLayouts/slideLayout55.xml"/></Relationships>
</file>

<file path=ppt/slideMasters/_rels/slideMaster8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slideLayout" Target="../slideLayouts/slideLayout70.xml"/><Relationship Id="rId7" Type="http://schemas.openxmlformats.org/officeDocument/2006/relationships/slideLayout" Target="../slideLayouts/slideLayout69.xml"/><Relationship Id="rId6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4.xml"/><Relationship Id="rId11" Type="http://schemas.openxmlformats.org/officeDocument/2006/relationships/theme" Target="../theme/theme8.xml"/><Relationship Id="rId10" Type="http://schemas.openxmlformats.org/officeDocument/2006/relationships/image" Target="../media/image4.png"/><Relationship Id="rId1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2B2F23B-AF66-41A9-897D-44609AD9DF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2F030DD-4EA3-4D16-8C1C-D1952208EE9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组合 1"/>
          <p:cNvGrpSpPr/>
          <p:nvPr userDrawn="1"/>
        </p:nvGrpSpPr>
        <p:grpSpPr bwMode="auto"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2050" name="Picture 2"/>
            <p:cNvPicPr>
              <a:picLocks noChangeAspect="1" noChangeArrowheads="1"/>
            </p:cNvPicPr>
            <p:nvPr userDrawn="1"/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13320" name="Picture 8"/>
            <p:cNvPicPr>
              <a:picLocks noChangeAspect="1" noChangeArrowheads="1"/>
            </p:cNvPicPr>
            <p:nvPr userDrawn="1"/>
          </p:nvPicPr>
          <p:blipFill>
            <a:blip r:embed="rId1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3315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33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0223500" y="6237288"/>
            <a:ext cx="1354667" cy="476250"/>
          </a:xfrm>
          <a:prstGeom prst="rect">
            <a:avLst/>
          </a:prstGeom>
        </p:spPr>
        <p:txBody>
          <a:bodyPr/>
          <a:lstStyle>
            <a:lvl1pPr algn="r">
              <a:defRPr sz="1400" dirty="0">
                <a:solidFill>
                  <a:srgbClr val="0D7157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altLang="zh-CN"/>
              <a:t> -</a:t>
            </a:r>
            <a:fld id="{CAE7922D-FD5F-4BE1-993F-FD194E04727B}" type="slidenum">
              <a:rPr lang="en-US" altLang="zh-CN"/>
            </a:fld>
            <a:r>
              <a:rPr lang="en-US" altLang="zh-CN"/>
              <a:t>- </a:t>
            </a:r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3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3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400" dirty="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zh-CN" altLang="en-US" sz="2000" dirty="0">
          <a:solidFill>
            <a:srgbClr val="C00000"/>
          </a:solidFill>
          <a:latin typeface="+mn-ea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000" dirty="0">
          <a:solidFill>
            <a:schemeClr val="tx1"/>
          </a:solidFill>
          <a:latin typeface="+mn-ea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2050" name="Picture 2"/>
            <p:cNvPicPr>
              <a:picLocks noChangeAspect="1" noChangeArrowheads="1"/>
            </p:cNvPicPr>
            <p:nvPr userDrawn="1"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051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900" lvl="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L="812800" lvl="1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第二级</a:t>
            </a:r>
            <a:endParaRPr lang="zh-CN" altLang="en-US" dirty="0"/>
          </a:p>
          <a:p>
            <a:pPr marL="1143000" lvl="2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 algn="l"/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0416480" y="6337126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 baseline="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400" dirty="0" smtClean="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zh-CN" altLang="en-US" sz="2000" dirty="0" smtClean="0">
          <a:solidFill>
            <a:srgbClr val="C00000"/>
          </a:solidFill>
          <a:latin typeface="+mn-ea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000" dirty="0" smtClean="0">
          <a:solidFill>
            <a:schemeClr val="tx1"/>
          </a:solidFill>
          <a:latin typeface="+mn-ea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5189"/>
            <a:ext cx="10515600" cy="1325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825944"/>
            <a:ext cx="10515600" cy="4352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7462"/>
            <a:ext cx="2743200" cy="365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7462"/>
            <a:ext cx="4114800" cy="365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7462"/>
            <a:ext cx="2743200" cy="365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</p:sldLayoutIdLst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23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43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3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83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83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3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23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83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1pPr>
            <a:lvl2pPr marL="742950" indent="-285750"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2pPr>
            <a:lvl3pPr marL="1143000" indent="-228600"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3pPr>
            <a:lvl4pPr marL="1600200" indent="-228600"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4pPr>
            <a:lvl5pPr marL="2057400" indent="-228600" algn="r"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panose="020B0604020202020204" pitchFamily="34" charset="0"/>
                <a:ea typeface="华文细黑" panose="02010600040101010101" pitchFamily="2" charset="-122"/>
              </a:defRPr>
            </a:lvl9pPr>
          </a:lstStyle>
          <a:p>
            <a:pPr algn="l" eaLnBrk="1" hangingPunct="1">
              <a:defRPr/>
            </a:pPr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1679" name="矩形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24417" y="6524625"/>
            <a:ext cx="1919816" cy="1968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eaLnBrk="0" hangingPunct="0">
              <a:defRPr sz="1000" b="1"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anose="020B0600070205080204" pitchFamily="34" charset="-128"/>
              </a:rPr>
              <a:t></a:t>
            </a:r>
            <a:r>
              <a:rPr lang="de-DE" altLang="zh-CN"/>
              <a:t> </a:t>
            </a:r>
            <a:fld id="{7E5DDCFB-3ACE-4311-B546-53507CE1A8DE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 cstate="print"/>
          <a:srcRect t="23912" b="39018"/>
          <a:stretch>
            <a:fillRect/>
          </a:stretch>
        </p:blipFill>
        <p:spPr bwMode="auto">
          <a:xfrm>
            <a:off x="0" y="2060576"/>
            <a:ext cx="12192000" cy="223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10"/>
          <p:cNvSpPr>
            <a:spLocks noChangeArrowheads="1"/>
          </p:cNvSpPr>
          <p:nvPr/>
        </p:nvSpPr>
        <p:spPr bwMode="auto">
          <a:xfrm>
            <a:off x="0" y="1989138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 algn="l"/>
            <a:endParaRPr lang="zh-CN" altLang="en-US" sz="1800" i="0">
              <a:ea typeface="宋体" panose="02010600030101010101" pitchFamily="2" charset="-122"/>
            </a:endParaRPr>
          </a:p>
        </p:txBody>
      </p:sp>
      <p:sp>
        <p:nvSpPr>
          <p:cNvPr id="1028" name="Rectangle 11"/>
          <p:cNvSpPr>
            <a:spLocks noChangeArrowheads="1"/>
          </p:cNvSpPr>
          <p:nvPr/>
        </p:nvSpPr>
        <p:spPr bwMode="auto">
          <a:xfrm rot="10800000">
            <a:off x="0" y="42926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 algn="l"/>
            <a:endParaRPr lang="zh-CN" altLang="en-US" sz="1800" i="0">
              <a:ea typeface="宋体" panose="02010600030101010101" pitchFamily="2" charset="-122"/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9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l">
              <a:defRPr sz="1200" i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B1F97EB9-7652-462B-90E9-768B5D23F71B}" type="datetime1">
              <a:rPr lang="zh-CN" altLang="en-US" smtClean="0"/>
            </a:fld>
            <a:endParaRPr lang="en-US" altLang="zh-CN"/>
          </a:p>
        </p:txBody>
      </p:sp>
      <p:sp>
        <p:nvSpPr>
          <p:cNvPr id="2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 i="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anose="02010609060101010101" pitchFamily="49" charset="-122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anose="02010609060101010101" pitchFamily="49" charset="-122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anose="02010609060101010101" pitchFamily="49" charset="-122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anose="02010609060101010101" pitchFamily="49" charset="-122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anose="02010609060101010101" pitchFamily="49" charset="-122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anose="02010609060101010101" pitchFamily="49" charset="-122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anose="02010609060101010101" pitchFamily="49" charset="-122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anose="02010609060101010101" pitchFamily="49" charset="-122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1"/>
            <a:ext cx="12192000" cy="836613"/>
            <a:chOff x="0" y="0"/>
            <a:chExt cx="9144000" cy="836613"/>
          </a:xfrm>
        </p:grpSpPr>
        <p:pic>
          <p:nvPicPr>
            <p:cNvPr id="2050" name="Picture 2"/>
            <p:cNvPicPr>
              <a:picLocks noChangeAspect="1" noChangeArrowheads="1"/>
            </p:cNvPicPr>
            <p:nvPr userDrawn="1"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0" y="0"/>
              <a:ext cx="9144000" cy="8366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glow rad="127000">
                <a:schemeClr val="bg1">
                  <a:alpha val="38000"/>
                </a:schemeClr>
              </a:glow>
            </a:effectLst>
          </p:spPr>
        </p:pic>
        <p:pic>
          <p:nvPicPr>
            <p:cNvPr id="7" name="Picture 8"/>
            <p:cNvPicPr>
              <a:picLocks noChangeAspect="1" noChangeArrowheads="1"/>
            </p:cNvPicPr>
            <p:nvPr userDrawn="1"/>
          </p:nvPicPr>
          <p:blipFill>
            <a:blip r:embed="rId10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9584" y="504510"/>
              <a:ext cx="1144067" cy="2439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051" name="标题占位符 1"/>
          <p:cNvSpPr>
            <a:spLocks noGrp="1"/>
          </p:cNvSpPr>
          <p:nvPr>
            <p:ph type="title"/>
          </p:nvPr>
        </p:nvSpPr>
        <p:spPr bwMode="auto">
          <a:xfrm>
            <a:off x="609600" y="214313"/>
            <a:ext cx="10972800" cy="5826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052513"/>
            <a:ext cx="10957984" cy="50403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900" lvl="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n"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L="812800" lvl="1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第二级</a:t>
            </a:r>
            <a:endParaRPr lang="zh-CN" altLang="en-US" dirty="0"/>
          </a:p>
          <a:p>
            <a:pPr marL="1143000" lvl="2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u"/>
            </a:pPr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12192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</a:ln>
        </p:spPr>
        <p:txBody>
          <a:bodyPr wrap="none" anchor="ctr"/>
          <a:lstStyle/>
          <a:p>
            <a:pPr algn="l"/>
            <a:endParaRPr lang="zh-CN" altLang="en-US" sz="1800" i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0224459" y="6237312"/>
            <a:ext cx="1353344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1400" dirty="0">
                <a:solidFill>
                  <a:srgbClr val="0D7157"/>
                </a:solidFill>
              </a:rPr>
              <a:t> -</a:t>
            </a:r>
            <a:fld id="{01D71506-0713-46DD-9483-17E15EDE737E}" type="slidenum">
              <a:rPr lang="en-US" altLang="zh-CN" sz="1400" smtClean="0">
                <a:solidFill>
                  <a:srgbClr val="0D7157"/>
                </a:solidFill>
              </a:rPr>
            </a:fld>
            <a:r>
              <a:rPr lang="en-US" altLang="zh-CN" sz="1400" dirty="0">
                <a:solidFill>
                  <a:srgbClr val="0D7157"/>
                </a:solidFill>
              </a:rPr>
              <a:t>- </a:t>
            </a:r>
            <a:endParaRPr lang="en-US" altLang="zh-CN" sz="1400" dirty="0">
              <a:solidFill>
                <a:srgbClr val="0D7157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 baseline="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400" dirty="0" smtClean="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lang="zh-CN" altLang="en-US" sz="2000" dirty="0" smtClean="0">
          <a:solidFill>
            <a:srgbClr val="C00000"/>
          </a:solidFill>
          <a:latin typeface="+mn-ea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zh-CN" altLang="en-US" sz="2000" dirty="0" smtClean="0">
          <a:solidFill>
            <a:schemeClr val="tx1"/>
          </a:solidFill>
          <a:latin typeface="+mn-ea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5"/>
          <p:cNvSpPr>
            <a:spLocks noEditPoints="1"/>
          </p:cNvSpPr>
          <p:nvPr/>
        </p:nvSpPr>
        <p:spPr bwMode="auto">
          <a:xfrm>
            <a:off x="0" y="263187"/>
            <a:ext cx="12192000" cy="2353917"/>
          </a:xfrm>
          <a:custGeom>
            <a:avLst/>
            <a:gdLst>
              <a:gd name="T0" fmla="*/ 7933 w 8000"/>
              <a:gd name="T1" fmla="*/ 1418 h 1542"/>
              <a:gd name="T2" fmla="*/ 7832 w 8000"/>
              <a:gd name="T3" fmla="*/ 1315 h 1542"/>
              <a:gd name="T4" fmla="*/ 7738 w 8000"/>
              <a:gd name="T5" fmla="*/ 1352 h 1542"/>
              <a:gd name="T6" fmla="*/ 7673 w 8000"/>
              <a:gd name="T7" fmla="*/ 1336 h 1542"/>
              <a:gd name="T8" fmla="*/ 7538 w 8000"/>
              <a:gd name="T9" fmla="*/ 1313 h 1542"/>
              <a:gd name="T10" fmla="*/ 7430 w 8000"/>
              <a:gd name="T11" fmla="*/ 1287 h 1542"/>
              <a:gd name="T12" fmla="*/ 7292 w 8000"/>
              <a:gd name="T13" fmla="*/ 1358 h 1542"/>
              <a:gd name="T14" fmla="*/ 7170 w 8000"/>
              <a:gd name="T15" fmla="*/ 1352 h 1542"/>
              <a:gd name="T16" fmla="*/ 6993 w 8000"/>
              <a:gd name="T17" fmla="*/ 1400 h 1542"/>
              <a:gd name="T18" fmla="*/ 6886 w 8000"/>
              <a:gd name="T19" fmla="*/ 1357 h 1542"/>
              <a:gd name="T20" fmla="*/ 6766 w 8000"/>
              <a:gd name="T21" fmla="*/ 1380 h 1542"/>
              <a:gd name="T22" fmla="*/ 6640 w 8000"/>
              <a:gd name="T23" fmla="*/ 1194 h 1542"/>
              <a:gd name="T24" fmla="*/ 6505 w 8000"/>
              <a:gd name="T25" fmla="*/ 1157 h 1542"/>
              <a:gd name="T26" fmla="*/ 6381 w 8000"/>
              <a:gd name="T27" fmla="*/ 1311 h 1542"/>
              <a:gd name="T28" fmla="*/ 6242 w 8000"/>
              <a:gd name="T29" fmla="*/ 1181 h 1542"/>
              <a:gd name="T30" fmla="*/ 5688 w 8000"/>
              <a:gd name="T31" fmla="*/ 818 h 1542"/>
              <a:gd name="T32" fmla="*/ 5396 w 8000"/>
              <a:gd name="T33" fmla="*/ 674 h 1542"/>
              <a:gd name="T34" fmla="*/ 5346 w 8000"/>
              <a:gd name="T35" fmla="*/ 615 h 1542"/>
              <a:gd name="T36" fmla="*/ 5292 w 8000"/>
              <a:gd name="T37" fmla="*/ 1274 h 1542"/>
              <a:gd name="T38" fmla="*/ 5007 w 8000"/>
              <a:gd name="T39" fmla="*/ 1089 h 1542"/>
              <a:gd name="T40" fmla="*/ 4819 w 8000"/>
              <a:gd name="T41" fmla="*/ 685 h 1542"/>
              <a:gd name="T42" fmla="*/ 4540 w 8000"/>
              <a:gd name="T43" fmla="*/ 1250 h 1542"/>
              <a:gd name="T44" fmla="*/ 4474 w 8000"/>
              <a:gd name="T45" fmla="*/ 1255 h 1542"/>
              <a:gd name="T46" fmla="*/ 4398 w 8000"/>
              <a:gd name="T47" fmla="*/ 1265 h 1542"/>
              <a:gd name="T48" fmla="*/ 4286 w 8000"/>
              <a:gd name="T49" fmla="*/ 1131 h 1542"/>
              <a:gd name="T50" fmla="*/ 4046 w 8000"/>
              <a:gd name="T51" fmla="*/ 1117 h 1542"/>
              <a:gd name="T52" fmla="*/ 3923 w 8000"/>
              <a:gd name="T53" fmla="*/ 975 h 1542"/>
              <a:gd name="T54" fmla="*/ 3742 w 8000"/>
              <a:gd name="T55" fmla="*/ 1095 h 1542"/>
              <a:gd name="T56" fmla="*/ 3585 w 8000"/>
              <a:gd name="T57" fmla="*/ 1415 h 1542"/>
              <a:gd name="T58" fmla="*/ 3463 w 8000"/>
              <a:gd name="T59" fmla="*/ 1255 h 1542"/>
              <a:gd name="T60" fmla="*/ 3390 w 8000"/>
              <a:gd name="T61" fmla="*/ 372 h 1542"/>
              <a:gd name="T62" fmla="*/ 3367 w 8000"/>
              <a:gd name="T63" fmla="*/ 187 h 1542"/>
              <a:gd name="T64" fmla="*/ 3329 w 8000"/>
              <a:gd name="T65" fmla="*/ 695 h 1542"/>
              <a:gd name="T66" fmla="*/ 2997 w 8000"/>
              <a:gd name="T67" fmla="*/ 1479 h 1542"/>
              <a:gd name="T68" fmla="*/ 2797 w 8000"/>
              <a:gd name="T69" fmla="*/ 1119 h 1542"/>
              <a:gd name="T70" fmla="*/ 2628 w 8000"/>
              <a:gd name="T71" fmla="*/ 1372 h 1542"/>
              <a:gd name="T72" fmla="*/ 2470 w 8000"/>
              <a:gd name="T73" fmla="*/ 1378 h 1542"/>
              <a:gd name="T74" fmla="*/ 2310 w 8000"/>
              <a:gd name="T75" fmla="*/ 1440 h 1542"/>
              <a:gd name="T76" fmla="*/ 2152 w 8000"/>
              <a:gd name="T77" fmla="*/ 1391 h 1542"/>
              <a:gd name="T78" fmla="*/ 2055 w 8000"/>
              <a:gd name="T79" fmla="*/ 1463 h 1542"/>
              <a:gd name="T80" fmla="*/ 1975 w 8000"/>
              <a:gd name="T81" fmla="*/ 1479 h 1542"/>
              <a:gd name="T82" fmla="*/ 1805 w 8000"/>
              <a:gd name="T83" fmla="*/ 1456 h 1542"/>
              <a:gd name="T84" fmla="*/ 1673 w 8000"/>
              <a:gd name="T85" fmla="*/ 1469 h 1542"/>
              <a:gd name="T86" fmla="*/ 1531 w 8000"/>
              <a:gd name="T87" fmla="*/ 1408 h 1542"/>
              <a:gd name="T88" fmla="*/ 1443 w 8000"/>
              <a:gd name="T89" fmla="*/ 1265 h 1542"/>
              <a:gd name="T90" fmla="*/ 1253 w 8000"/>
              <a:gd name="T91" fmla="*/ 1421 h 1542"/>
              <a:gd name="T92" fmla="*/ 1155 w 8000"/>
              <a:gd name="T93" fmla="*/ 1401 h 1542"/>
              <a:gd name="T94" fmla="*/ 1051 w 8000"/>
              <a:gd name="T95" fmla="*/ 1389 h 1542"/>
              <a:gd name="T96" fmla="*/ 969 w 8000"/>
              <a:gd name="T97" fmla="*/ 1224 h 1542"/>
              <a:gd name="T98" fmla="*/ 843 w 8000"/>
              <a:gd name="T99" fmla="*/ 1375 h 1542"/>
              <a:gd name="T100" fmla="*/ 664 w 8000"/>
              <a:gd name="T101" fmla="*/ 1427 h 1542"/>
              <a:gd name="T102" fmla="*/ 515 w 8000"/>
              <a:gd name="T103" fmla="*/ 1241 h 1542"/>
              <a:gd name="T104" fmla="*/ 320 w 8000"/>
              <a:gd name="T105" fmla="*/ 1245 h 1542"/>
              <a:gd name="T106" fmla="*/ 218 w 8000"/>
              <a:gd name="T107" fmla="*/ 1342 h 1542"/>
              <a:gd name="T108" fmla="*/ 56 w 8000"/>
              <a:gd name="T109" fmla="*/ 1357 h 1542"/>
              <a:gd name="T110" fmla="*/ 3369 w 8000"/>
              <a:gd name="T111" fmla="*/ 1408 h 1542"/>
              <a:gd name="T112" fmla="*/ 3356 w 8000"/>
              <a:gd name="T113" fmla="*/ 1141 h 1542"/>
              <a:gd name="T114" fmla="*/ 3356 w 8000"/>
              <a:gd name="T115" fmla="*/ 872 h 1542"/>
              <a:gd name="T116" fmla="*/ 3356 w 8000"/>
              <a:gd name="T117" fmla="*/ 756 h 15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0" h="1542">
                <a:moveTo>
                  <a:pt x="7978" y="1472"/>
                </a:moveTo>
                <a:cubicBezTo>
                  <a:pt x="7978" y="1462"/>
                  <a:pt x="7978" y="1462"/>
                  <a:pt x="7978" y="1462"/>
                </a:cubicBezTo>
                <a:cubicBezTo>
                  <a:pt x="7966" y="1462"/>
                  <a:pt x="7966" y="1462"/>
                  <a:pt x="7966" y="1462"/>
                </a:cubicBezTo>
                <a:cubicBezTo>
                  <a:pt x="7966" y="1436"/>
                  <a:pt x="7966" y="1436"/>
                  <a:pt x="7966" y="1436"/>
                </a:cubicBezTo>
                <a:cubicBezTo>
                  <a:pt x="7955" y="1436"/>
                  <a:pt x="7955" y="1436"/>
                  <a:pt x="7955" y="1436"/>
                </a:cubicBezTo>
                <a:cubicBezTo>
                  <a:pt x="7955" y="1420"/>
                  <a:pt x="7955" y="1420"/>
                  <a:pt x="7955" y="1420"/>
                </a:cubicBezTo>
                <a:cubicBezTo>
                  <a:pt x="7941" y="1420"/>
                  <a:pt x="7941" y="1420"/>
                  <a:pt x="7941" y="1420"/>
                </a:cubicBezTo>
                <a:cubicBezTo>
                  <a:pt x="7941" y="1428"/>
                  <a:pt x="7941" y="1428"/>
                  <a:pt x="7941" y="1428"/>
                </a:cubicBezTo>
                <a:cubicBezTo>
                  <a:pt x="7933" y="1428"/>
                  <a:pt x="7933" y="1428"/>
                  <a:pt x="7933" y="1428"/>
                </a:cubicBezTo>
                <a:cubicBezTo>
                  <a:pt x="7933" y="1418"/>
                  <a:pt x="7933" y="1418"/>
                  <a:pt x="7933" y="1418"/>
                </a:cubicBezTo>
                <a:cubicBezTo>
                  <a:pt x="7916" y="1418"/>
                  <a:pt x="7916" y="1418"/>
                  <a:pt x="7916" y="1418"/>
                </a:cubicBezTo>
                <a:cubicBezTo>
                  <a:pt x="7916" y="1433"/>
                  <a:pt x="7916" y="1433"/>
                  <a:pt x="7916" y="1433"/>
                </a:cubicBezTo>
                <a:cubicBezTo>
                  <a:pt x="7895" y="1433"/>
                  <a:pt x="7895" y="1433"/>
                  <a:pt x="7895" y="1433"/>
                </a:cubicBezTo>
                <a:cubicBezTo>
                  <a:pt x="7895" y="1335"/>
                  <a:pt x="7895" y="1335"/>
                  <a:pt x="7895" y="1335"/>
                </a:cubicBezTo>
                <a:cubicBezTo>
                  <a:pt x="7879" y="1335"/>
                  <a:pt x="7879" y="1335"/>
                  <a:pt x="7879" y="1335"/>
                </a:cubicBezTo>
                <a:cubicBezTo>
                  <a:pt x="7855" y="1316"/>
                  <a:pt x="7855" y="1316"/>
                  <a:pt x="7855" y="1316"/>
                </a:cubicBezTo>
                <a:cubicBezTo>
                  <a:pt x="7855" y="1300"/>
                  <a:pt x="7855" y="1300"/>
                  <a:pt x="7855" y="1300"/>
                </a:cubicBezTo>
                <a:cubicBezTo>
                  <a:pt x="7843" y="1300"/>
                  <a:pt x="7843" y="1300"/>
                  <a:pt x="7843" y="1300"/>
                </a:cubicBezTo>
                <a:cubicBezTo>
                  <a:pt x="7843" y="1315"/>
                  <a:pt x="7843" y="1315"/>
                  <a:pt x="7843" y="1315"/>
                </a:cubicBezTo>
                <a:cubicBezTo>
                  <a:pt x="7832" y="1315"/>
                  <a:pt x="7832" y="1315"/>
                  <a:pt x="7832" y="1315"/>
                </a:cubicBezTo>
                <a:cubicBezTo>
                  <a:pt x="7832" y="1300"/>
                  <a:pt x="7832" y="1300"/>
                  <a:pt x="7832" y="1300"/>
                </a:cubicBezTo>
                <a:cubicBezTo>
                  <a:pt x="7821" y="1300"/>
                  <a:pt x="7821" y="1300"/>
                  <a:pt x="7821" y="1300"/>
                </a:cubicBezTo>
                <a:cubicBezTo>
                  <a:pt x="7821" y="1315"/>
                  <a:pt x="7821" y="1315"/>
                  <a:pt x="7821" y="1315"/>
                </a:cubicBezTo>
                <a:cubicBezTo>
                  <a:pt x="7806" y="1335"/>
                  <a:pt x="7806" y="1335"/>
                  <a:pt x="7806" y="1335"/>
                </a:cubicBezTo>
                <a:cubicBezTo>
                  <a:pt x="7789" y="1335"/>
                  <a:pt x="7789" y="1335"/>
                  <a:pt x="7789" y="1335"/>
                </a:cubicBezTo>
                <a:cubicBezTo>
                  <a:pt x="7789" y="1436"/>
                  <a:pt x="7789" y="1436"/>
                  <a:pt x="7789" y="1436"/>
                </a:cubicBezTo>
                <a:cubicBezTo>
                  <a:pt x="7749" y="1436"/>
                  <a:pt x="7749" y="1436"/>
                  <a:pt x="7749" y="1436"/>
                </a:cubicBezTo>
                <a:cubicBezTo>
                  <a:pt x="7749" y="1345"/>
                  <a:pt x="7749" y="1345"/>
                  <a:pt x="7749" y="1345"/>
                </a:cubicBezTo>
                <a:cubicBezTo>
                  <a:pt x="7738" y="1345"/>
                  <a:pt x="7738" y="1345"/>
                  <a:pt x="7738" y="1345"/>
                </a:cubicBezTo>
                <a:cubicBezTo>
                  <a:pt x="7738" y="1352"/>
                  <a:pt x="7738" y="1352"/>
                  <a:pt x="7738" y="1352"/>
                </a:cubicBezTo>
                <a:cubicBezTo>
                  <a:pt x="7724" y="1352"/>
                  <a:pt x="7724" y="1352"/>
                  <a:pt x="7724" y="1352"/>
                </a:cubicBezTo>
                <a:cubicBezTo>
                  <a:pt x="7724" y="1337"/>
                  <a:pt x="7724" y="1337"/>
                  <a:pt x="7724" y="1337"/>
                </a:cubicBezTo>
                <a:cubicBezTo>
                  <a:pt x="7713" y="1337"/>
                  <a:pt x="7713" y="1337"/>
                  <a:pt x="7713" y="1337"/>
                </a:cubicBezTo>
                <a:cubicBezTo>
                  <a:pt x="7713" y="1321"/>
                  <a:pt x="7713" y="1321"/>
                  <a:pt x="7713" y="1321"/>
                </a:cubicBezTo>
                <a:cubicBezTo>
                  <a:pt x="7697" y="1321"/>
                  <a:pt x="7697" y="1321"/>
                  <a:pt x="7697" y="1321"/>
                </a:cubicBezTo>
                <a:cubicBezTo>
                  <a:pt x="7697" y="1336"/>
                  <a:pt x="7697" y="1336"/>
                  <a:pt x="7697" y="1336"/>
                </a:cubicBezTo>
                <a:cubicBezTo>
                  <a:pt x="7687" y="1336"/>
                  <a:pt x="7687" y="1336"/>
                  <a:pt x="7687" y="1336"/>
                </a:cubicBezTo>
                <a:cubicBezTo>
                  <a:pt x="7687" y="1324"/>
                  <a:pt x="7687" y="1324"/>
                  <a:pt x="7687" y="1324"/>
                </a:cubicBezTo>
                <a:cubicBezTo>
                  <a:pt x="7673" y="1324"/>
                  <a:pt x="7673" y="1324"/>
                  <a:pt x="7673" y="1324"/>
                </a:cubicBezTo>
                <a:cubicBezTo>
                  <a:pt x="7673" y="1336"/>
                  <a:pt x="7673" y="1336"/>
                  <a:pt x="7673" y="1336"/>
                </a:cubicBezTo>
                <a:cubicBezTo>
                  <a:pt x="7659" y="1336"/>
                  <a:pt x="7659" y="1336"/>
                  <a:pt x="7659" y="1336"/>
                </a:cubicBezTo>
                <a:cubicBezTo>
                  <a:pt x="7659" y="1326"/>
                  <a:pt x="7659" y="1326"/>
                  <a:pt x="7659" y="1326"/>
                </a:cubicBezTo>
                <a:cubicBezTo>
                  <a:pt x="7645" y="1326"/>
                  <a:pt x="7645" y="1326"/>
                  <a:pt x="7645" y="1326"/>
                </a:cubicBezTo>
                <a:cubicBezTo>
                  <a:pt x="7645" y="1356"/>
                  <a:pt x="7645" y="1356"/>
                  <a:pt x="7645" y="1356"/>
                </a:cubicBezTo>
                <a:cubicBezTo>
                  <a:pt x="7616" y="1356"/>
                  <a:pt x="7616" y="1356"/>
                  <a:pt x="7616" y="1356"/>
                </a:cubicBezTo>
                <a:cubicBezTo>
                  <a:pt x="7616" y="1439"/>
                  <a:pt x="7616" y="1439"/>
                  <a:pt x="7616" y="1439"/>
                </a:cubicBezTo>
                <a:cubicBezTo>
                  <a:pt x="7581" y="1439"/>
                  <a:pt x="7581" y="1439"/>
                  <a:pt x="7581" y="1439"/>
                </a:cubicBezTo>
                <a:cubicBezTo>
                  <a:pt x="7581" y="1337"/>
                  <a:pt x="7581" y="1337"/>
                  <a:pt x="7581" y="1337"/>
                </a:cubicBezTo>
                <a:cubicBezTo>
                  <a:pt x="7557" y="1337"/>
                  <a:pt x="7557" y="1337"/>
                  <a:pt x="7557" y="1337"/>
                </a:cubicBezTo>
                <a:cubicBezTo>
                  <a:pt x="7538" y="1313"/>
                  <a:pt x="7538" y="1313"/>
                  <a:pt x="7538" y="1313"/>
                </a:cubicBezTo>
                <a:cubicBezTo>
                  <a:pt x="7497" y="1313"/>
                  <a:pt x="7497" y="1313"/>
                  <a:pt x="7497" y="1313"/>
                </a:cubicBezTo>
                <a:cubicBezTo>
                  <a:pt x="7497" y="1416"/>
                  <a:pt x="7497" y="1416"/>
                  <a:pt x="7497" y="1416"/>
                </a:cubicBezTo>
                <a:cubicBezTo>
                  <a:pt x="7483" y="1416"/>
                  <a:pt x="7483" y="1416"/>
                  <a:pt x="7483" y="1416"/>
                </a:cubicBezTo>
                <a:cubicBezTo>
                  <a:pt x="7483" y="1314"/>
                  <a:pt x="7483" y="1314"/>
                  <a:pt x="7483" y="1314"/>
                </a:cubicBezTo>
                <a:cubicBezTo>
                  <a:pt x="7465" y="1285"/>
                  <a:pt x="7465" y="1285"/>
                  <a:pt x="7465" y="1285"/>
                </a:cubicBezTo>
                <a:cubicBezTo>
                  <a:pt x="7452" y="1285"/>
                  <a:pt x="7452" y="1285"/>
                  <a:pt x="7452" y="1285"/>
                </a:cubicBezTo>
                <a:cubicBezTo>
                  <a:pt x="7452" y="1291"/>
                  <a:pt x="7452" y="1291"/>
                  <a:pt x="7452" y="1291"/>
                </a:cubicBezTo>
                <a:cubicBezTo>
                  <a:pt x="7441" y="1291"/>
                  <a:pt x="7441" y="1291"/>
                  <a:pt x="7441" y="1291"/>
                </a:cubicBezTo>
                <a:cubicBezTo>
                  <a:pt x="7441" y="1287"/>
                  <a:pt x="7441" y="1287"/>
                  <a:pt x="7441" y="1287"/>
                </a:cubicBezTo>
                <a:cubicBezTo>
                  <a:pt x="7430" y="1287"/>
                  <a:pt x="7430" y="1287"/>
                  <a:pt x="7430" y="1287"/>
                </a:cubicBezTo>
                <a:cubicBezTo>
                  <a:pt x="7430" y="1301"/>
                  <a:pt x="7430" y="1301"/>
                  <a:pt x="7430" y="1301"/>
                </a:cubicBezTo>
                <a:cubicBezTo>
                  <a:pt x="7383" y="1301"/>
                  <a:pt x="7383" y="1301"/>
                  <a:pt x="7383" y="1301"/>
                </a:cubicBezTo>
                <a:cubicBezTo>
                  <a:pt x="7383" y="1286"/>
                  <a:pt x="7383" y="1286"/>
                  <a:pt x="7383" y="1286"/>
                </a:cubicBezTo>
                <a:cubicBezTo>
                  <a:pt x="7370" y="1261"/>
                  <a:pt x="7370" y="1261"/>
                  <a:pt x="7370" y="1261"/>
                </a:cubicBezTo>
                <a:cubicBezTo>
                  <a:pt x="7326" y="1261"/>
                  <a:pt x="7326" y="1261"/>
                  <a:pt x="7326" y="1261"/>
                </a:cubicBezTo>
                <a:cubicBezTo>
                  <a:pt x="7326" y="1286"/>
                  <a:pt x="7326" y="1286"/>
                  <a:pt x="7326" y="1286"/>
                </a:cubicBezTo>
                <a:cubicBezTo>
                  <a:pt x="7297" y="1286"/>
                  <a:pt x="7297" y="1286"/>
                  <a:pt x="7297" y="1286"/>
                </a:cubicBezTo>
                <a:cubicBezTo>
                  <a:pt x="7297" y="1303"/>
                  <a:pt x="7297" y="1303"/>
                  <a:pt x="7297" y="1303"/>
                </a:cubicBezTo>
                <a:cubicBezTo>
                  <a:pt x="7292" y="1303"/>
                  <a:pt x="7292" y="1303"/>
                  <a:pt x="7292" y="1303"/>
                </a:cubicBezTo>
                <a:cubicBezTo>
                  <a:pt x="7292" y="1358"/>
                  <a:pt x="7292" y="1358"/>
                  <a:pt x="7292" y="1358"/>
                </a:cubicBezTo>
                <a:cubicBezTo>
                  <a:pt x="7281" y="1358"/>
                  <a:pt x="7281" y="1358"/>
                  <a:pt x="7281" y="1358"/>
                </a:cubicBezTo>
                <a:cubicBezTo>
                  <a:pt x="7281" y="1302"/>
                  <a:pt x="7281" y="1302"/>
                  <a:pt x="7281" y="1302"/>
                </a:cubicBezTo>
                <a:cubicBezTo>
                  <a:pt x="7273" y="1302"/>
                  <a:pt x="7273" y="1302"/>
                  <a:pt x="7273" y="1302"/>
                </a:cubicBezTo>
                <a:cubicBezTo>
                  <a:pt x="7273" y="1279"/>
                  <a:pt x="7273" y="1279"/>
                  <a:pt x="7273" y="1279"/>
                </a:cubicBezTo>
                <a:cubicBezTo>
                  <a:pt x="7210" y="1279"/>
                  <a:pt x="7210" y="1279"/>
                  <a:pt x="7210" y="1279"/>
                </a:cubicBezTo>
                <a:cubicBezTo>
                  <a:pt x="7210" y="1303"/>
                  <a:pt x="7210" y="1303"/>
                  <a:pt x="7210" y="1303"/>
                </a:cubicBezTo>
                <a:cubicBezTo>
                  <a:pt x="7179" y="1303"/>
                  <a:pt x="7179" y="1303"/>
                  <a:pt x="7179" y="1303"/>
                </a:cubicBezTo>
                <a:cubicBezTo>
                  <a:pt x="7179" y="1323"/>
                  <a:pt x="7179" y="1323"/>
                  <a:pt x="7179" y="1323"/>
                </a:cubicBezTo>
                <a:cubicBezTo>
                  <a:pt x="7170" y="1323"/>
                  <a:pt x="7170" y="1323"/>
                  <a:pt x="7170" y="1323"/>
                </a:cubicBezTo>
                <a:cubicBezTo>
                  <a:pt x="7170" y="1352"/>
                  <a:pt x="7170" y="1352"/>
                  <a:pt x="7170" y="1352"/>
                </a:cubicBezTo>
                <a:cubicBezTo>
                  <a:pt x="7090" y="1352"/>
                  <a:pt x="7090" y="1352"/>
                  <a:pt x="7090" y="1352"/>
                </a:cubicBezTo>
                <a:cubicBezTo>
                  <a:pt x="7090" y="1362"/>
                  <a:pt x="7090" y="1362"/>
                  <a:pt x="7090" y="1362"/>
                </a:cubicBezTo>
                <a:cubicBezTo>
                  <a:pt x="7069" y="1362"/>
                  <a:pt x="7069" y="1362"/>
                  <a:pt x="7069" y="1362"/>
                </a:cubicBezTo>
                <a:cubicBezTo>
                  <a:pt x="7069" y="1308"/>
                  <a:pt x="7069" y="1308"/>
                  <a:pt x="7069" y="1308"/>
                </a:cubicBezTo>
                <a:cubicBezTo>
                  <a:pt x="7036" y="1308"/>
                  <a:pt x="7036" y="1308"/>
                  <a:pt x="7036" y="1308"/>
                </a:cubicBezTo>
                <a:cubicBezTo>
                  <a:pt x="7036" y="1291"/>
                  <a:pt x="7036" y="1291"/>
                  <a:pt x="7036" y="1291"/>
                </a:cubicBezTo>
                <a:cubicBezTo>
                  <a:pt x="7010" y="1291"/>
                  <a:pt x="7010" y="1291"/>
                  <a:pt x="7010" y="1291"/>
                </a:cubicBezTo>
                <a:cubicBezTo>
                  <a:pt x="7010" y="1305"/>
                  <a:pt x="7010" y="1305"/>
                  <a:pt x="7010" y="1305"/>
                </a:cubicBezTo>
                <a:cubicBezTo>
                  <a:pt x="6993" y="1305"/>
                  <a:pt x="6993" y="1305"/>
                  <a:pt x="6993" y="1305"/>
                </a:cubicBezTo>
                <a:cubicBezTo>
                  <a:pt x="6993" y="1400"/>
                  <a:pt x="6993" y="1400"/>
                  <a:pt x="6993" y="1400"/>
                </a:cubicBezTo>
                <a:cubicBezTo>
                  <a:pt x="6972" y="1400"/>
                  <a:pt x="6972" y="1400"/>
                  <a:pt x="6972" y="1400"/>
                </a:cubicBezTo>
                <a:cubicBezTo>
                  <a:pt x="6972" y="1391"/>
                  <a:pt x="6972" y="1391"/>
                  <a:pt x="6972" y="1391"/>
                </a:cubicBezTo>
                <a:cubicBezTo>
                  <a:pt x="6952" y="1391"/>
                  <a:pt x="6952" y="1391"/>
                  <a:pt x="6952" y="1391"/>
                </a:cubicBezTo>
                <a:cubicBezTo>
                  <a:pt x="6952" y="1405"/>
                  <a:pt x="6952" y="1405"/>
                  <a:pt x="6952" y="1405"/>
                </a:cubicBezTo>
                <a:cubicBezTo>
                  <a:pt x="6936" y="1405"/>
                  <a:pt x="6936" y="1405"/>
                  <a:pt x="6936" y="1405"/>
                </a:cubicBezTo>
                <a:cubicBezTo>
                  <a:pt x="6936" y="1375"/>
                  <a:pt x="6936" y="1375"/>
                  <a:pt x="6936" y="1375"/>
                </a:cubicBezTo>
                <a:cubicBezTo>
                  <a:pt x="6922" y="1375"/>
                  <a:pt x="6922" y="1375"/>
                  <a:pt x="6922" y="1375"/>
                </a:cubicBezTo>
                <a:cubicBezTo>
                  <a:pt x="6922" y="1357"/>
                  <a:pt x="6922" y="1357"/>
                  <a:pt x="6922" y="1357"/>
                </a:cubicBezTo>
                <a:cubicBezTo>
                  <a:pt x="6906" y="1357"/>
                  <a:pt x="6906" y="1357"/>
                  <a:pt x="6906" y="1357"/>
                </a:cubicBezTo>
                <a:cubicBezTo>
                  <a:pt x="6886" y="1357"/>
                  <a:pt x="6886" y="1357"/>
                  <a:pt x="6886" y="1357"/>
                </a:cubicBezTo>
                <a:cubicBezTo>
                  <a:pt x="6886" y="1348"/>
                  <a:pt x="6886" y="1348"/>
                  <a:pt x="6886" y="1348"/>
                </a:cubicBezTo>
                <a:cubicBezTo>
                  <a:pt x="6852" y="1348"/>
                  <a:pt x="6852" y="1348"/>
                  <a:pt x="6852" y="1348"/>
                </a:cubicBezTo>
                <a:cubicBezTo>
                  <a:pt x="6852" y="1334"/>
                  <a:pt x="6852" y="1334"/>
                  <a:pt x="6852" y="1334"/>
                </a:cubicBezTo>
                <a:cubicBezTo>
                  <a:pt x="6839" y="1334"/>
                  <a:pt x="6839" y="1334"/>
                  <a:pt x="6839" y="1334"/>
                </a:cubicBezTo>
                <a:cubicBezTo>
                  <a:pt x="6839" y="1344"/>
                  <a:pt x="6839" y="1344"/>
                  <a:pt x="6839" y="1344"/>
                </a:cubicBezTo>
                <a:cubicBezTo>
                  <a:pt x="6786" y="1344"/>
                  <a:pt x="6786" y="1344"/>
                  <a:pt x="6786" y="1344"/>
                </a:cubicBezTo>
                <a:cubicBezTo>
                  <a:pt x="6786" y="1355"/>
                  <a:pt x="6786" y="1355"/>
                  <a:pt x="6786" y="1355"/>
                </a:cubicBezTo>
                <a:cubicBezTo>
                  <a:pt x="6776" y="1355"/>
                  <a:pt x="6776" y="1355"/>
                  <a:pt x="6776" y="1355"/>
                </a:cubicBezTo>
                <a:cubicBezTo>
                  <a:pt x="6776" y="1370"/>
                  <a:pt x="6776" y="1370"/>
                  <a:pt x="6776" y="1370"/>
                </a:cubicBezTo>
                <a:cubicBezTo>
                  <a:pt x="6766" y="1380"/>
                  <a:pt x="6766" y="1380"/>
                  <a:pt x="6766" y="1380"/>
                </a:cubicBezTo>
                <a:cubicBezTo>
                  <a:pt x="6766" y="1411"/>
                  <a:pt x="6766" y="1411"/>
                  <a:pt x="6766" y="1411"/>
                </a:cubicBezTo>
                <a:cubicBezTo>
                  <a:pt x="6755" y="1411"/>
                  <a:pt x="6755" y="1411"/>
                  <a:pt x="6755" y="1411"/>
                </a:cubicBezTo>
                <a:cubicBezTo>
                  <a:pt x="6755" y="1381"/>
                  <a:pt x="6755" y="1381"/>
                  <a:pt x="6755" y="1381"/>
                </a:cubicBezTo>
                <a:cubicBezTo>
                  <a:pt x="6744" y="1367"/>
                  <a:pt x="6744" y="1367"/>
                  <a:pt x="6744" y="1367"/>
                </a:cubicBezTo>
                <a:cubicBezTo>
                  <a:pt x="6744" y="1291"/>
                  <a:pt x="6744" y="1291"/>
                  <a:pt x="6744" y="1291"/>
                </a:cubicBezTo>
                <a:cubicBezTo>
                  <a:pt x="6727" y="1291"/>
                  <a:pt x="6727" y="1291"/>
                  <a:pt x="6727" y="1291"/>
                </a:cubicBezTo>
                <a:cubicBezTo>
                  <a:pt x="6727" y="1217"/>
                  <a:pt x="6727" y="1217"/>
                  <a:pt x="6727" y="1217"/>
                </a:cubicBezTo>
                <a:cubicBezTo>
                  <a:pt x="6670" y="1217"/>
                  <a:pt x="6670" y="1217"/>
                  <a:pt x="6670" y="1217"/>
                </a:cubicBezTo>
                <a:cubicBezTo>
                  <a:pt x="6670" y="1194"/>
                  <a:pt x="6670" y="1194"/>
                  <a:pt x="6670" y="1194"/>
                </a:cubicBezTo>
                <a:cubicBezTo>
                  <a:pt x="6640" y="1194"/>
                  <a:pt x="6640" y="1194"/>
                  <a:pt x="6640" y="1194"/>
                </a:cubicBezTo>
                <a:cubicBezTo>
                  <a:pt x="6640" y="1246"/>
                  <a:pt x="6640" y="1246"/>
                  <a:pt x="6640" y="1246"/>
                </a:cubicBezTo>
                <a:cubicBezTo>
                  <a:pt x="6625" y="1246"/>
                  <a:pt x="6625" y="1246"/>
                  <a:pt x="6625" y="1246"/>
                </a:cubicBezTo>
                <a:cubicBezTo>
                  <a:pt x="6625" y="1229"/>
                  <a:pt x="6625" y="1229"/>
                  <a:pt x="6625" y="1229"/>
                </a:cubicBezTo>
                <a:cubicBezTo>
                  <a:pt x="6625" y="1229"/>
                  <a:pt x="6614" y="1229"/>
                  <a:pt x="6609" y="1229"/>
                </a:cubicBezTo>
                <a:cubicBezTo>
                  <a:pt x="6604" y="1229"/>
                  <a:pt x="6604" y="1246"/>
                  <a:pt x="6604" y="1246"/>
                </a:cubicBezTo>
                <a:cubicBezTo>
                  <a:pt x="6604" y="1293"/>
                  <a:pt x="6604" y="1293"/>
                  <a:pt x="6604" y="1293"/>
                </a:cubicBezTo>
                <a:cubicBezTo>
                  <a:pt x="6562" y="1293"/>
                  <a:pt x="6562" y="1293"/>
                  <a:pt x="6562" y="1293"/>
                </a:cubicBezTo>
                <a:cubicBezTo>
                  <a:pt x="6562" y="1130"/>
                  <a:pt x="6562" y="1130"/>
                  <a:pt x="6562" y="1130"/>
                </a:cubicBezTo>
                <a:cubicBezTo>
                  <a:pt x="6505" y="1130"/>
                  <a:pt x="6505" y="1130"/>
                  <a:pt x="6505" y="1130"/>
                </a:cubicBezTo>
                <a:cubicBezTo>
                  <a:pt x="6505" y="1157"/>
                  <a:pt x="6505" y="1157"/>
                  <a:pt x="6505" y="1157"/>
                </a:cubicBezTo>
                <a:cubicBezTo>
                  <a:pt x="6481" y="1157"/>
                  <a:pt x="6477" y="1169"/>
                  <a:pt x="6477" y="1169"/>
                </a:cubicBezTo>
                <a:cubicBezTo>
                  <a:pt x="6450" y="1169"/>
                  <a:pt x="6450" y="1169"/>
                  <a:pt x="6450" y="1169"/>
                </a:cubicBezTo>
                <a:cubicBezTo>
                  <a:pt x="6450" y="1202"/>
                  <a:pt x="6450" y="1202"/>
                  <a:pt x="6450" y="1202"/>
                </a:cubicBezTo>
                <a:cubicBezTo>
                  <a:pt x="6438" y="1202"/>
                  <a:pt x="6438" y="1202"/>
                  <a:pt x="6438" y="1202"/>
                </a:cubicBezTo>
                <a:cubicBezTo>
                  <a:pt x="6438" y="1333"/>
                  <a:pt x="6438" y="1333"/>
                  <a:pt x="6438" y="1333"/>
                </a:cubicBezTo>
                <a:cubicBezTo>
                  <a:pt x="6414" y="1333"/>
                  <a:pt x="6414" y="1333"/>
                  <a:pt x="6414" y="1333"/>
                </a:cubicBezTo>
                <a:cubicBezTo>
                  <a:pt x="6414" y="1314"/>
                  <a:pt x="6414" y="1314"/>
                  <a:pt x="6414" y="1314"/>
                </a:cubicBezTo>
                <a:cubicBezTo>
                  <a:pt x="6401" y="1301"/>
                  <a:pt x="6401" y="1301"/>
                  <a:pt x="6401" y="1301"/>
                </a:cubicBezTo>
                <a:cubicBezTo>
                  <a:pt x="6394" y="1301"/>
                  <a:pt x="6394" y="1301"/>
                  <a:pt x="6394" y="1301"/>
                </a:cubicBezTo>
                <a:cubicBezTo>
                  <a:pt x="6381" y="1311"/>
                  <a:pt x="6381" y="1311"/>
                  <a:pt x="6381" y="1311"/>
                </a:cubicBezTo>
                <a:cubicBezTo>
                  <a:pt x="6381" y="1078"/>
                  <a:pt x="6381" y="1078"/>
                  <a:pt x="6381" y="1078"/>
                </a:cubicBezTo>
                <a:cubicBezTo>
                  <a:pt x="6322" y="1065"/>
                  <a:pt x="6322" y="1065"/>
                  <a:pt x="6322" y="1065"/>
                </a:cubicBezTo>
                <a:cubicBezTo>
                  <a:pt x="6297" y="1065"/>
                  <a:pt x="6297" y="1065"/>
                  <a:pt x="6297" y="1065"/>
                </a:cubicBezTo>
                <a:cubicBezTo>
                  <a:pt x="6297" y="1080"/>
                  <a:pt x="6297" y="1080"/>
                  <a:pt x="6297" y="1080"/>
                </a:cubicBezTo>
                <a:cubicBezTo>
                  <a:pt x="6280" y="1080"/>
                  <a:pt x="6280" y="1080"/>
                  <a:pt x="6280" y="1080"/>
                </a:cubicBezTo>
                <a:cubicBezTo>
                  <a:pt x="6280" y="1135"/>
                  <a:pt x="6280" y="1135"/>
                  <a:pt x="6280" y="1135"/>
                </a:cubicBezTo>
                <a:cubicBezTo>
                  <a:pt x="6264" y="1135"/>
                  <a:pt x="6264" y="1135"/>
                  <a:pt x="6264" y="1135"/>
                </a:cubicBezTo>
                <a:cubicBezTo>
                  <a:pt x="6264" y="1207"/>
                  <a:pt x="6264" y="1207"/>
                  <a:pt x="6264" y="1207"/>
                </a:cubicBezTo>
                <a:cubicBezTo>
                  <a:pt x="6242" y="1207"/>
                  <a:pt x="6242" y="1207"/>
                  <a:pt x="6242" y="1207"/>
                </a:cubicBezTo>
                <a:cubicBezTo>
                  <a:pt x="6242" y="1181"/>
                  <a:pt x="6242" y="1181"/>
                  <a:pt x="6242" y="1181"/>
                </a:cubicBezTo>
                <a:cubicBezTo>
                  <a:pt x="6214" y="1181"/>
                  <a:pt x="6214" y="1181"/>
                  <a:pt x="6214" y="1181"/>
                </a:cubicBezTo>
                <a:cubicBezTo>
                  <a:pt x="6214" y="1098"/>
                  <a:pt x="6214" y="1098"/>
                  <a:pt x="6214" y="1098"/>
                </a:cubicBezTo>
                <a:cubicBezTo>
                  <a:pt x="6196" y="1098"/>
                  <a:pt x="6196" y="1098"/>
                  <a:pt x="6196" y="1098"/>
                </a:cubicBezTo>
                <a:cubicBezTo>
                  <a:pt x="6196" y="1048"/>
                  <a:pt x="6196" y="1048"/>
                  <a:pt x="6196" y="1048"/>
                </a:cubicBezTo>
                <a:cubicBezTo>
                  <a:pt x="6114" y="1039"/>
                  <a:pt x="6114" y="1039"/>
                  <a:pt x="6114" y="1039"/>
                </a:cubicBezTo>
                <a:cubicBezTo>
                  <a:pt x="6114" y="1024"/>
                  <a:pt x="6114" y="1024"/>
                  <a:pt x="6114" y="1024"/>
                </a:cubicBezTo>
                <a:cubicBezTo>
                  <a:pt x="5961" y="1014"/>
                  <a:pt x="5961" y="1014"/>
                  <a:pt x="5961" y="1014"/>
                </a:cubicBezTo>
                <a:cubicBezTo>
                  <a:pt x="5961" y="823"/>
                  <a:pt x="5961" y="823"/>
                  <a:pt x="5961" y="823"/>
                </a:cubicBezTo>
                <a:cubicBezTo>
                  <a:pt x="5826" y="790"/>
                  <a:pt x="5826" y="790"/>
                  <a:pt x="5826" y="790"/>
                </a:cubicBezTo>
                <a:cubicBezTo>
                  <a:pt x="5688" y="818"/>
                  <a:pt x="5688" y="818"/>
                  <a:pt x="5688" y="818"/>
                </a:cubicBezTo>
                <a:cubicBezTo>
                  <a:pt x="5688" y="1359"/>
                  <a:pt x="5688" y="1359"/>
                  <a:pt x="5688" y="1359"/>
                </a:cubicBezTo>
                <a:cubicBezTo>
                  <a:pt x="5605" y="1359"/>
                  <a:pt x="5605" y="1359"/>
                  <a:pt x="5605" y="1359"/>
                </a:cubicBezTo>
                <a:cubicBezTo>
                  <a:pt x="5605" y="451"/>
                  <a:pt x="5605" y="451"/>
                  <a:pt x="5605" y="451"/>
                </a:cubicBezTo>
                <a:cubicBezTo>
                  <a:pt x="5468" y="487"/>
                  <a:pt x="5468" y="487"/>
                  <a:pt x="5468" y="487"/>
                </a:cubicBezTo>
                <a:cubicBezTo>
                  <a:pt x="5468" y="1274"/>
                  <a:pt x="5468" y="1274"/>
                  <a:pt x="5468" y="1274"/>
                </a:cubicBezTo>
                <a:cubicBezTo>
                  <a:pt x="5414" y="1274"/>
                  <a:pt x="5414" y="1274"/>
                  <a:pt x="5414" y="1274"/>
                </a:cubicBezTo>
                <a:cubicBezTo>
                  <a:pt x="5414" y="683"/>
                  <a:pt x="5414" y="683"/>
                  <a:pt x="5414" y="683"/>
                </a:cubicBezTo>
                <a:cubicBezTo>
                  <a:pt x="5404" y="683"/>
                  <a:pt x="5404" y="683"/>
                  <a:pt x="5404" y="683"/>
                </a:cubicBezTo>
                <a:cubicBezTo>
                  <a:pt x="5404" y="674"/>
                  <a:pt x="5404" y="674"/>
                  <a:pt x="5404" y="674"/>
                </a:cubicBezTo>
                <a:cubicBezTo>
                  <a:pt x="5396" y="674"/>
                  <a:pt x="5396" y="674"/>
                  <a:pt x="5396" y="674"/>
                </a:cubicBezTo>
                <a:cubicBezTo>
                  <a:pt x="5396" y="655"/>
                  <a:pt x="5396" y="655"/>
                  <a:pt x="5396" y="655"/>
                </a:cubicBezTo>
                <a:cubicBezTo>
                  <a:pt x="5384" y="655"/>
                  <a:pt x="5384" y="655"/>
                  <a:pt x="5384" y="655"/>
                </a:cubicBezTo>
                <a:cubicBezTo>
                  <a:pt x="5384" y="634"/>
                  <a:pt x="5384" y="634"/>
                  <a:pt x="5384" y="634"/>
                </a:cubicBezTo>
                <a:cubicBezTo>
                  <a:pt x="5367" y="634"/>
                  <a:pt x="5367" y="634"/>
                  <a:pt x="5367" y="634"/>
                </a:cubicBezTo>
                <a:cubicBezTo>
                  <a:pt x="5367" y="615"/>
                  <a:pt x="5367" y="615"/>
                  <a:pt x="5367" y="615"/>
                </a:cubicBezTo>
                <a:cubicBezTo>
                  <a:pt x="5360" y="615"/>
                  <a:pt x="5360" y="615"/>
                  <a:pt x="5360" y="615"/>
                </a:cubicBezTo>
                <a:cubicBezTo>
                  <a:pt x="5360" y="593"/>
                  <a:pt x="5360" y="593"/>
                  <a:pt x="5360" y="593"/>
                </a:cubicBezTo>
                <a:cubicBezTo>
                  <a:pt x="5353" y="532"/>
                  <a:pt x="5353" y="532"/>
                  <a:pt x="5353" y="532"/>
                </a:cubicBezTo>
                <a:cubicBezTo>
                  <a:pt x="5346" y="593"/>
                  <a:pt x="5346" y="593"/>
                  <a:pt x="5346" y="593"/>
                </a:cubicBezTo>
                <a:cubicBezTo>
                  <a:pt x="5346" y="615"/>
                  <a:pt x="5346" y="615"/>
                  <a:pt x="5346" y="615"/>
                </a:cubicBezTo>
                <a:cubicBezTo>
                  <a:pt x="5339" y="615"/>
                  <a:pt x="5339" y="615"/>
                  <a:pt x="5339" y="615"/>
                </a:cubicBezTo>
                <a:cubicBezTo>
                  <a:pt x="5339" y="634"/>
                  <a:pt x="5339" y="634"/>
                  <a:pt x="5339" y="634"/>
                </a:cubicBezTo>
                <a:cubicBezTo>
                  <a:pt x="5322" y="634"/>
                  <a:pt x="5322" y="634"/>
                  <a:pt x="5322" y="634"/>
                </a:cubicBezTo>
                <a:cubicBezTo>
                  <a:pt x="5322" y="655"/>
                  <a:pt x="5322" y="655"/>
                  <a:pt x="5322" y="655"/>
                </a:cubicBezTo>
                <a:cubicBezTo>
                  <a:pt x="5310" y="655"/>
                  <a:pt x="5310" y="655"/>
                  <a:pt x="5310" y="655"/>
                </a:cubicBezTo>
                <a:cubicBezTo>
                  <a:pt x="5310" y="674"/>
                  <a:pt x="5310" y="674"/>
                  <a:pt x="5310" y="674"/>
                </a:cubicBezTo>
                <a:cubicBezTo>
                  <a:pt x="5302" y="674"/>
                  <a:pt x="5302" y="674"/>
                  <a:pt x="5302" y="674"/>
                </a:cubicBezTo>
                <a:cubicBezTo>
                  <a:pt x="5302" y="683"/>
                  <a:pt x="5302" y="683"/>
                  <a:pt x="5302" y="683"/>
                </a:cubicBezTo>
                <a:cubicBezTo>
                  <a:pt x="5292" y="683"/>
                  <a:pt x="5292" y="683"/>
                  <a:pt x="5292" y="683"/>
                </a:cubicBezTo>
                <a:cubicBezTo>
                  <a:pt x="5292" y="1274"/>
                  <a:pt x="5292" y="1274"/>
                  <a:pt x="5292" y="1274"/>
                </a:cubicBezTo>
                <a:cubicBezTo>
                  <a:pt x="5260" y="1274"/>
                  <a:pt x="5260" y="1274"/>
                  <a:pt x="5260" y="1274"/>
                </a:cubicBezTo>
                <a:cubicBezTo>
                  <a:pt x="5260" y="792"/>
                  <a:pt x="5260" y="792"/>
                  <a:pt x="5260" y="792"/>
                </a:cubicBezTo>
                <a:cubicBezTo>
                  <a:pt x="5098" y="792"/>
                  <a:pt x="5098" y="792"/>
                  <a:pt x="5098" y="792"/>
                </a:cubicBezTo>
                <a:cubicBezTo>
                  <a:pt x="5073" y="817"/>
                  <a:pt x="5073" y="817"/>
                  <a:pt x="5073" y="817"/>
                </a:cubicBezTo>
                <a:cubicBezTo>
                  <a:pt x="5073" y="1219"/>
                  <a:pt x="5073" y="1219"/>
                  <a:pt x="5073" y="1219"/>
                </a:cubicBezTo>
                <a:cubicBezTo>
                  <a:pt x="5044" y="1219"/>
                  <a:pt x="5044" y="1219"/>
                  <a:pt x="5044" y="1219"/>
                </a:cubicBezTo>
                <a:cubicBezTo>
                  <a:pt x="5031" y="1237"/>
                  <a:pt x="5031" y="1237"/>
                  <a:pt x="5031" y="1237"/>
                </a:cubicBezTo>
                <a:cubicBezTo>
                  <a:pt x="5031" y="1419"/>
                  <a:pt x="5031" y="1419"/>
                  <a:pt x="5031" y="1419"/>
                </a:cubicBezTo>
                <a:cubicBezTo>
                  <a:pt x="5007" y="1419"/>
                  <a:pt x="5007" y="1419"/>
                  <a:pt x="5007" y="1419"/>
                </a:cubicBezTo>
                <a:cubicBezTo>
                  <a:pt x="5007" y="1089"/>
                  <a:pt x="5007" y="1089"/>
                  <a:pt x="5007" y="1089"/>
                </a:cubicBezTo>
                <a:cubicBezTo>
                  <a:pt x="4993" y="1089"/>
                  <a:pt x="4993" y="1089"/>
                  <a:pt x="4993" y="1089"/>
                </a:cubicBezTo>
                <a:cubicBezTo>
                  <a:pt x="4993" y="1050"/>
                  <a:pt x="4993" y="1050"/>
                  <a:pt x="4993" y="1050"/>
                </a:cubicBezTo>
                <a:cubicBezTo>
                  <a:pt x="4981" y="1050"/>
                  <a:pt x="4981" y="1050"/>
                  <a:pt x="4981" y="1050"/>
                </a:cubicBezTo>
                <a:cubicBezTo>
                  <a:pt x="4981" y="1026"/>
                  <a:pt x="4981" y="1026"/>
                  <a:pt x="4981" y="1026"/>
                </a:cubicBezTo>
                <a:cubicBezTo>
                  <a:pt x="4959" y="1026"/>
                  <a:pt x="4959" y="1026"/>
                  <a:pt x="4959" y="1026"/>
                </a:cubicBezTo>
                <a:cubicBezTo>
                  <a:pt x="4945" y="1016"/>
                  <a:pt x="4945" y="1016"/>
                  <a:pt x="4945" y="1016"/>
                </a:cubicBezTo>
                <a:cubicBezTo>
                  <a:pt x="4945" y="887"/>
                  <a:pt x="4945" y="887"/>
                  <a:pt x="4945" y="887"/>
                </a:cubicBezTo>
                <a:cubicBezTo>
                  <a:pt x="4841" y="919"/>
                  <a:pt x="4841" y="919"/>
                  <a:pt x="4841" y="919"/>
                </a:cubicBezTo>
                <a:cubicBezTo>
                  <a:pt x="4819" y="902"/>
                  <a:pt x="4819" y="902"/>
                  <a:pt x="4819" y="902"/>
                </a:cubicBezTo>
                <a:cubicBezTo>
                  <a:pt x="4819" y="685"/>
                  <a:pt x="4819" y="685"/>
                  <a:pt x="4819" y="685"/>
                </a:cubicBezTo>
                <a:cubicBezTo>
                  <a:pt x="4750" y="668"/>
                  <a:pt x="4750" y="668"/>
                  <a:pt x="4750" y="668"/>
                </a:cubicBezTo>
                <a:cubicBezTo>
                  <a:pt x="4616" y="723"/>
                  <a:pt x="4616" y="723"/>
                  <a:pt x="4616" y="723"/>
                </a:cubicBezTo>
                <a:cubicBezTo>
                  <a:pt x="4616" y="734"/>
                  <a:pt x="4616" y="734"/>
                  <a:pt x="4616" y="734"/>
                </a:cubicBezTo>
                <a:cubicBezTo>
                  <a:pt x="4593" y="720"/>
                  <a:pt x="4593" y="720"/>
                  <a:pt x="4593" y="720"/>
                </a:cubicBezTo>
                <a:cubicBezTo>
                  <a:pt x="4574" y="720"/>
                  <a:pt x="4574" y="720"/>
                  <a:pt x="4574" y="720"/>
                </a:cubicBezTo>
                <a:cubicBezTo>
                  <a:pt x="4574" y="739"/>
                  <a:pt x="4574" y="739"/>
                  <a:pt x="4574" y="739"/>
                </a:cubicBezTo>
                <a:cubicBezTo>
                  <a:pt x="4551" y="739"/>
                  <a:pt x="4551" y="739"/>
                  <a:pt x="4551" y="739"/>
                </a:cubicBezTo>
                <a:cubicBezTo>
                  <a:pt x="4551" y="807"/>
                  <a:pt x="4551" y="807"/>
                  <a:pt x="4551" y="807"/>
                </a:cubicBezTo>
                <a:cubicBezTo>
                  <a:pt x="4540" y="807"/>
                  <a:pt x="4540" y="807"/>
                  <a:pt x="4540" y="807"/>
                </a:cubicBezTo>
                <a:cubicBezTo>
                  <a:pt x="4540" y="1250"/>
                  <a:pt x="4540" y="1250"/>
                  <a:pt x="4540" y="1250"/>
                </a:cubicBezTo>
                <a:cubicBezTo>
                  <a:pt x="4523" y="1250"/>
                  <a:pt x="4523" y="1250"/>
                  <a:pt x="4523" y="1250"/>
                </a:cubicBezTo>
                <a:cubicBezTo>
                  <a:pt x="4516" y="1237"/>
                  <a:pt x="4516" y="1237"/>
                  <a:pt x="4516" y="1237"/>
                </a:cubicBezTo>
                <a:cubicBezTo>
                  <a:pt x="4516" y="1205"/>
                  <a:pt x="4516" y="1205"/>
                  <a:pt x="4516" y="1205"/>
                </a:cubicBezTo>
                <a:cubicBezTo>
                  <a:pt x="4499" y="1205"/>
                  <a:pt x="4499" y="1205"/>
                  <a:pt x="4499" y="1205"/>
                </a:cubicBezTo>
                <a:cubicBezTo>
                  <a:pt x="4499" y="1238"/>
                  <a:pt x="4499" y="1238"/>
                  <a:pt x="4499" y="1238"/>
                </a:cubicBezTo>
                <a:cubicBezTo>
                  <a:pt x="4495" y="1234"/>
                  <a:pt x="4495" y="1234"/>
                  <a:pt x="4495" y="1234"/>
                </a:cubicBezTo>
                <a:cubicBezTo>
                  <a:pt x="4495" y="1245"/>
                  <a:pt x="4495" y="1245"/>
                  <a:pt x="4495" y="1245"/>
                </a:cubicBezTo>
                <a:cubicBezTo>
                  <a:pt x="4482" y="1245"/>
                  <a:pt x="4482" y="1245"/>
                  <a:pt x="4482" y="1245"/>
                </a:cubicBezTo>
                <a:cubicBezTo>
                  <a:pt x="4482" y="1255"/>
                  <a:pt x="4482" y="1255"/>
                  <a:pt x="4482" y="1255"/>
                </a:cubicBezTo>
                <a:cubicBezTo>
                  <a:pt x="4474" y="1255"/>
                  <a:pt x="4474" y="1255"/>
                  <a:pt x="4474" y="1255"/>
                </a:cubicBezTo>
                <a:cubicBezTo>
                  <a:pt x="4474" y="1263"/>
                  <a:pt x="4474" y="1263"/>
                  <a:pt x="4474" y="1263"/>
                </a:cubicBezTo>
                <a:cubicBezTo>
                  <a:pt x="4452" y="1263"/>
                  <a:pt x="4452" y="1263"/>
                  <a:pt x="4452" y="1263"/>
                </a:cubicBezTo>
                <a:cubicBezTo>
                  <a:pt x="4452" y="1251"/>
                  <a:pt x="4452" y="1251"/>
                  <a:pt x="4452" y="1251"/>
                </a:cubicBezTo>
                <a:cubicBezTo>
                  <a:pt x="4468" y="1248"/>
                  <a:pt x="4468" y="1248"/>
                  <a:pt x="4468" y="1248"/>
                </a:cubicBezTo>
                <a:cubicBezTo>
                  <a:pt x="4468" y="1242"/>
                  <a:pt x="4468" y="1242"/>
                  <a:pt x="4468" y="1242"/>
                </a:cubicBezTo>
                <a:cubicBezTo>
                  <a:pt x="4407" y="1242"/>
                  <a:pt x="4407" y="1242"/>
                  <a:pt x="4407" y="1242"/>
                </a:cubicBezTo>
                <a:cubicBezTo>
                  <a:pt x="4409" y="1247"/>
                  <a:pt x="4409" y="1247"/>
                  <a:pt x="4409" y="1247"/>
                </a:cubicBezTo>
                <a:cubicBezTo>
                  <a:pt x="4421" y="1249"/>
                  <a:pt x="4421" y="1249"/>
                  <a:pt x="4421" y="1249"/>
                </a:cubicBezTo>
                <a:cubicBezTo>
                  <a:pt x="4421" y="1260"/>
                  <a:pt x="4421" y="1260"/>
                  <a:pt x="4421" y="1260"/>
                </a:cubicBezTo>
                <a:cubicBezTo>
                  <a:pt x="4398" y="1265"/>
                  <a:pt x="4398" y="1265"/>
                  <a:pt x="4398" y="1265"/>
                </a:cubicBezTo>
                <a:cubicBezTo>
                  <a:pt x="4369" y="1201"/>
                  <a:pt x="4369" y="1201"/>
                  <a:pt x="4369" y="1201"/>
                </a:cubicBezTo>
                <a:cubicBezTo>
                  <a:pt x="4369" y="1161"/>
                  <a:pt x="4369" y="1161"/>
                  <a:pt x="4369" y="1161"/>
                </a:cubicBezTo>
                <a:cubicBezTo>
                  <a:pt x="4369" y="948"/>
                  <a:pt x="4369" y="948"/>
                  <a:pt x="4369" y="948"/>
                </a:cubicBezTo>
                <a:cubicBezTo>
                  <a:pt x="4369" y="948"/>
                  <a:pt x="4379" y="944"/>
                  <a:pt x="4379" y="932"/>
                </a:cubicBezTo>
                <a:cubicBezTo>
                  <a:pt x="4379" y="920"/>
                  <a:pt x="4346" y="917"/>
                  <a:pt x="4333" y="917"/>
                </a:cubicBezTo>
                <a:cubicBezTo>
                  <a:pt x="4320" y="917"/>
                  <a:pt x="4287" y="920"/>
                  <a:pt x="4287" y="932"/>
                </a:cubicBezTo>
                <a:cubicBezTo>
                  <a:pt x="4287" y="944"/>
                  <a:pt x="4297" y="948"/>
                  <a:pt x="4297" y="948"/>
                </a:cubicBezTo>
                <a:cubicBezTo>
                  <a:pt x="4297" y="1161"/>
                  <a:pt x="4297" y="1161"/>
                  <a:pt x="4297" y="1161"/>
                </a:cubicBezTo>
                <a:cubicBezTo>
                  <a:pt x="4286" y="1161"/>
                  <a:pt x="4286" y="1161"/>
                  <a:pt x="4286" y="1161"/>
                </a:cubicBezTo>
                <a:cubicBezTo>
                  <a:pt x="4286" y="1131"/>
                  <a:pt x="4286" y="1131"/>
                  <a:pt x="4286" y="1131"/>
                </a:cubicBezTo>
                <a:cubicBezTo>
                  <a:pt x="4238" y="1091"/>
                  <a:pt x="4238" y="1091"/>
                  <a:pt x="4238" y="1091"/>
                </a:cubicBezTo>
                <a:cubicBezTo>
                  <a:pt x="4238" y="974"/>
                  <a:pt x="4238" y="974"/>
                  <a:pt x="4238" y="974"/>
                </a:cubicBezTo>
                <a:cubicBezTo>
                  <a:pt x="4223" y="974"/>
                  <a:pt x="4223" y="974"/>
                  <a:pt x="4223" y="974"/>
                </a:cubicBezTo>
                <a:cubicBezTo>
                  <a:pt x="4166" y="1010"/>
                  <a:pt x="4166" y="1010"/>
                  <a:pt x="4166" y="1010"/>
                </a:cubicBezTo>
                <a:cubicBezTo>
                  <a:pt x="4166" y="995"/>
                  <a:pt x="4166" y="995"/>
                  <a:pt x="4166" y="995"/>
                </a:cubicBezTo>
                <a:cubicBezTo>
                  <a:pt x="4087" y="995"/>
                  <a:pt x="4087" y="995"/>
                  <a:pt x="4087" y="995"/>
                </a:cubicBezTo>
                <a:cubicBezTo>
                  <a:pt x="4087" y="1012"/>
                  <a:pt x="4087" y="1012"/>
                  <a:pt x="4087" y="1012"/>
                </a:cubicBezTo>
                <a:cubicBezTo>
                  <a:pt x="4069" y="1012"/>
                  <a:pt x="4069" y="1012"/>
                  <a:pt x="4069" y="1012"/>
                </a:cubicBezTo>
                <a:cubicBezTo>
                  <a:pt x="4069" y="1130"/>
                  <a:pt x="4069" y="1130"/>
                  <a:pt x="4069" y="1130"/>
                </a:cubicBezTo>
                <a:cubicBezTo>
                  <a:pt x="4046" y="1117"/>
                  <a:pt x="4046" y="1117"/>
                  <a:pt x="4046" y="1117"/>
                </a:cubicBezTo>
                <a:cubicBezTo>
                  <a:pt x="4046" y="1088"/>
                  <a:pt x="4046" y="1088"/>
                  <a:pt x="4046" y="1088"/>
                </a:cubicBezTo>
                <a:cubicBezTo>
                  <a:pt x="4039" y="1088"/>
                  <a:pt x="4039" y="1088"/>
                  <a:pt x="4039" y="1088"/>
                </a:cubicBezTo>
                <a:cubicBezTo>
                  <a:pt x="4039" y="1118"/>
                  <a:pt x="4039" y="1118"/>
                  <a:pt x="4039" y="1118"/>
                </a:cubicBezTo>
                <a:cubicBezTo>
                  <a:pt x="4032" y="1118"/>
                  <a:pt x="4032" y="1118"/>
                  <a:pt x="4032" y="1118"/>
                </a:cubicBezTo>
                <a:cubicBezTo>
                  <a:pt x="4032" y="1061"/>
                  <a:pt x="4032" y="1061"/>
                  <a:pt x="4032" y="1061"/>
                </a:cubicBezTo>
                <a:cubicBezTo>
                  <a:pt x="3989" y="1061"/>
                  <a:pt x="3989" y="1061"/>
                  <a:pt x="3989" y="1061"/>
                </a:cubicBezTo>
                <a:cubicBezTo>
                  <a:pt x="3989" y="1052"/>
                  <a:pt x="3984" y="1018"/>
                  <a:pt x="3943" y="995"/>
                </a:cubicBezTo>
                <a:cubicBezTo>
                  <a:pt x="3943" y="975"/>
                  <a:pt x="3943" y="975"/>
                  <a:pt x="3943" y="975"/>
                </a:cubicBezTo>
                <a:cubicBezTo>
                  <a:pt x="3933" y="975"/>
                  <a:pt x="3933" y="975"/>
                  <a:pt x="3933" y="975"/>
                </a:cubicBezTo>
                <a:cubicBezTo>
                  <a:pt x="3923" y="975"/>
                  <a:pt x="3923" y="975"/>
                  <a:pt x="3923" y="975"/>
                </a:cubicBezTo>
                <a:cubicBezTo>
                  <a:pt x="3923" y="995"/>
                  <a:pt x="3923" y="995"/>
                  <a:pt x="3923" y="995"/>
                </a:cubicBezTo>
                <a:cubicBezTo>
                  <a:pt x="3882" y="1018"/>
                  <a:pt x="3877" y="1052"/>
                  <a:pt x="3877" y="1061"/>
                </a:cubicBezTo>
                <a:cubicBezTo>
                  <a:pt x="3877" y="1070"/>
                  <a:pt x="3885" y="1078"/>
                  <a:pt x="3885" y="1078"/>
                </a:cubicBezTo>
                <a:cubicBezTo>
                  <a:pt x="3859" y="1078"/>
                  <a:pt x="3859" y="1078"/>
                  <a:pt x="3859" y="1078"/>
                </a:cubicBezTo>
                <a:cubicBezTo>
                  <a:pt x="3846" y="1078"/>
                  <a:pt x="3846" y="1078"/>
                  <a:pt x="3846" y="1078"/>
                </a:cubicBezTo>
                <a:cubicBezTo>
                  <a:pt x="3809" y="1051"/>
                  <a:pt x="3809" y="1051"/>
                  <a:pt x="3809" y="1051"/>
                </a:cubicBezTo>
                <a:cubicBezTo>
                  <a:pt x="3781" y="1070"/>
                  <a:pt x="3781" y="1070"/>
                  <a:pt x="3781" y="1070"/>
                </a:cubicBezTo>
                <a:cubicBezTo>
                  <a:pt x="3770" y="1080"/>
                  <a:pt x="3770" y="1080"/>
                  <a:pt x="3770" y="1080"/>
                </a:cubicBezTo>
                <a:cubicBezTo>
                  <a:pt x="3742" y="1080"/>
                  <a:pt x="3742" y="1080"/>
                  <a:pt x="3742" y="1080"/>
                </a:cubicBezTo>
                <a:cubicBezTo>
                  <a:pt x="3742" y="1095"/>
                  <a:pt x="3742" y="1095"/>
                  <a:pt x="3742" y="1095"/>
                </a:cubicBezTo>
                <a:cubicBezTo>
                  <a:pt x="3759" y="1095"/>
                  <a:pt x="3763" y="1109"/>
                  <a:pt x="3763" y="1109"/>
                </a:cubicBezTo>
                <a:cubicBezTo>
                  <a:pt x="3763" y="1133"/>
                  <a:pt x="3763" y="1133"/>
                  <a:pt x="3763" y="1133"/>
                </a:cubicBezTo>
                <a:cubicBezTo>
                  <a:pt x="3734" y="1133"/>
                  <a:pt x="3734" y="1133"/>
                  <a:pt x="3734" y="1133"/>
                </a:cubicBezTo>
                <a:cubicBezTo>
                  <a:pt x="3734" y="1123"/>
                  <a:pt x="3734" y="1123"/>
                  <a:pt x="3734" y="1123"/>
                </a:cubicBezTo>
                <a:cubicBezTo>
                  <a:pt x="3673" y="1123"/>
                  <a:pt x="3673" y="1123"/>
                  <a:pt x="3673" y="1123"/>
                </a:cubicBezTo>
                <a:cubicBezTo>
                  <a:pt x="3673" y="1147"/>
                  <a:pt x="3673" y="1147"/>
                  <a:pt x="3673" y="1147"/>
                </a:cubicBezTo>
                <a:cubicBezTo>
                  <a:pt x="3635" y="1147"/>
                  <a:pt x="3635" y="1147"/>
                  <a:pt x="3635" y="1147"/>
                </a:cubicBezTo>
                <a:cubicBezTo>
                  <a:pt x="3635" y="1405"/>
                  <a:pt x="3635" y="1405"/>
                  <a:pt x="3635" y="1405"/>
                </a:cubicBezTo>
                <a:cubicBezTo>
                  <a:pt x="3585" y="1405"/>
                  <a:pt x="3585" y="1405"/>
                  <a:pt x="3585" y="1405"/>
                </a:cubicBezTo>
                <a:cubicBezTo>
                  <a:pt x="3585" y="1415"/>
                  <a:pt x="3585" y="1415"/>
                  <a:pt x="3585" y="1415"/>
                </a:cubicBezTo>
                <a:cubicBezTo>
                  <a:pt x="3576" y="1415"/>
                  <a:pt x="3576" y="1415"/>
                  <a:pt x="3576" y="1415"/>
                </a:cubicBezTo>
                <a:cubicBezTo>
                  <a:pt x="3576" y="1437"/>
                  <a:pt x="3576" y="1437"/>
                  <a:pt x="3576" y="1437"/>
                </a:cubicBezTo>
                <a:cubicBezTo>
                  <a:pt x="3565" y="1437"/>
                  <a:pt x="3565" y="1437"/>
                  <a:pt x="3565" y="1437"/>
                </a:cubicBezTo>
                <a:cubicBezTo>
                  <a:pt x="3565" y="1403"/>
                  <a:pt x="3565" y="1403"/>
                  <a:pt x="3565" y="1403"/>
                </a:cubicBezTo>
                <a:cubicBezTo>
                  <a:pt x="3528" y="1403"/>
                  <a:pt x="3528" y="1403"/>
                  <a:pt x="3528" y="1403"/>
                </a:cubicBezTo>
                <a:cubicBezTo>
                  <a:pt x="3528" y="1259"/>
                  <a:pt x="3528" y="1259"/>
                  <a:pt x="3528" y="1259"/>
                </a:cubicBezTo>
                <a:cubicBezTo>
                  <a:pt x="3478" y="1259"/>
                  <a:pt x="3478" y="1259"/>
                  <a:pt x="3478" y="1259"/>
                </a:cubicBezTo>
                <a:cubicBezTo>
                  <a:pt x="3478" y="1245"/>
                  <a:pt x="3478" y="1245"/>
                  <a:pt x="3478" y="1245"/>
                </a:cubicBezTo>
                <a:cubicBezTo>
                  <a:pt x="3463" y="1245"/>
                  <a:pt x="3463" y="1245"/>
                  <a:pt x="3463" y="1245"/>
                </a:cubicBezTo>
                <a:cubicBezTo>
                  <a:pt x="3463" y="1255"/>
                  <a:pt x="3463" y="1255"/>
                  <a:pt x="3463" y="1255"/>
                </a:cubicBezTo>
                <a:cubicBezTo>
                  <a:pt x="3455" y="1255"/>
                  <a:pt x="3455" y="1255"/>
                  <a:pt x="3455" y="1255"/>
                </a:cubicBezTo>
                <a:cubicBezTo>
                  <a:pt x="3456" y="1251"/>
                  <a:pt x="3456" y="1248"/>
                  <a:pt x="3456" y="1245"/>
                </a:cubicBezTo>
                <a:cubicBezTo>
                  <a:pt x="3456" y="1211"/>
                  <a:pt x="3436" y="1182"/>
                  <a:pt x="3407" y="1168"/>
                </a:cubicBezTo>
                <a:cubicBezTo>
                  <a:pt x="3407" y="700"/>
                  <a:pt x="3407" y="700"/>
                  <a:pt x="3407" y="700"/>
                </a:cubicBezTo>
                <a:cubicBezTo>
                  <a:pt x="3431" y="687"/>
                  <a:pt x="3447" y="662"/>
                  <a:pt x="3447" y="634"/>
                </a:cubicBezTo>
                <a:cubicBezTo>
                  <a:pt x="3447" y="597"/>
                  <a:pt x="3421" y="567"/>
                  <a:pt x="3387" y="560"/>
                </a:cubicBezTo>
                <a:cubicBezTo>
                  <a:pt x="3383" y="429"/>
                  <a:pt x="3383" y="429"/>
                  <a:pt x="3383" y="429"/>
                </a:cubicBezTo>
                <a:cubicBezTo>
                  <a:pt x="3391" y="425"/>
                  <a:pt x="3397" y="417"/>
                  <a:pt x="3397" y="407"/>
                </a:cubicBezTo>
                <a:cubicBezTo>
                  <a:pt x="3397" y="400"/>
                  <a:pt x="3394" y="393"/>
                  <a:pt x="3390" y="389"/>
                </a:cubicBezTo>
                <a:cubicBezTo>
                  <a:pt x="3390" y="372"/>
                  <a:pt x="3390" y="372"/>
                  <a:pt x="3390" y="372"/>
                </a:cubicBezTo>
                <a:cubicBezTo>
                  <a:pt x="3382" y="372"/>
                  <a:pt x="3382" y="372"/>
                  <a:pt x="3382" y="372"/>
                </a:cubicBezTo>
                <a:cubicBezTo>
                  <a:pt x="3382" y="269"/>
                  <a:pt x="3382" y="269"/>
                  <a:pt x="3382" y="269"/>
                </a:cubicBezTo>
                <a:cubicBezTo>
                  <a:pt x="3377" y="269"/>
                  <a:pt x="3377" y="269"/>
                  <a:pt x="3377" y="269"/>
                </a:cubicBezTo>
                <a:cubicBezTo>
                  <a:pt x="3377" y="187"/>
                  <a:pt x="3377" y="187"/>
                  <a:pt x="3377" y="187"/>
                </a:cubicBezTo>
                <a:cubicBezTo>
                  <a:pt x="3377" y="187"/>
                  <a:pt x="3385" y="187"/>
                  <a:pt x="3385" y="177"/>
                </a:cubicBezTo>
                <a:cubicBezTo>
                  <a:pt x="3385" y="167"/>
                  <a:pt x="3377" y="170"/>
                  <a:pt x="3377" y="170"/>
                </a:cubicBezTo>
                <a:cubicBezTo>
                  <a:pt x="3372" y="0"/>
                  <a:pt x="3372" y="0"/>
                  <a:pt x="3372" y="0"/>
                </a:cubicBezTo>
                <a:cubicBezTo>
                  <a:pt x="3367" y="170"/>
                  <a:pt x="3367" y="170"/>
                  <a:pt x="3367" y="170"/>
                </a:cubicBezTo>
                <a:cubicBezTo>
                  <a:pt x="3367" y="170"/>
                  <a:pt x="3359" y="167"/>
                  <a:pt x="3359" y="177"/>
                </a:cubicBezTo>
                <a:cubicBezTo>
                  <a:pt x="3359" y="187"/>
                  <a:pt x="3367" y="187"/>
                  <a:pt x="3367" y="187"/>
                </a:cubicBezTo>
                <a:cubicBezTo>
                  <a:pt x="3367" y="269"/>
                  <a:pt x="3367" y="269"/>
                  <a:pt x="3367" y="269"/>
                </a:cubicBezTo>
                <a:cubicBezTo>
                  <a:pt x="3362" y="269"/>
                  <a:pt x="3362" y="269"/>
                  <a:pt x="3362" y="269"/>
                </a:cubicBezTo>
                <a:cubicBezTo>
                  <a:pt x="3362" y="372"/>
                  <a:pt x="3362" y="372"/>
                  <a:pt x="3362" y="372"/>
                </a:cubicBezTo>
                <a:cubicBezTo>
                  <a:pt x="3354" y="372"/>
                  <a:pt x="3354" y="372"/>
                  <a:pt x="3354" y="372"/>
                </a:cubicBezTo>
                <a:cubicBezTo>
                  <a:pt x="3354" y="389"/>
                  <a:pt x="3354" y="389"/>
                  <a:pt x="3354" y="389"/>
                </a:cubicBezTo>
                <a:cubicBezTo>
                  <a:pt x="3350" y="393"/>
                  <a:pt x="3347" y="400"/>
                  <a:pt x="3347" y="407"/>
                </a:cubicBezTo>
                <a:cubicBezTo>
                  <a:pt x="3347" y="417"/>
                  <a:pt x="3353" y="425"/>
                  <a:pt x="3361" y="429"/>
                </a:cubicBezTo>
                <a:cubicBezTo>
                  <a:pt x="3357" y="560"/>
                  <a:pt x="3357" y="560"/>
                  <a:pt x="3357" y="560"/>
                </a:cubicBezTo>
                <a:cubicBezTo>
                  <a:pt x="3323" y="567"/>
                  <a:pt x="3297" y="597"/>
                  <a:pt x="3297" y="634"/>
                </a:cubicBezTo>
                <a:cubicBezTo>
                  <a:pt x="3297" y="659"/>
                  <a:pt x="3310" y="681"/>
                  <a:pt x="3329" y="695"/>
                </a:cubicBezTo>
                <a:cubicBezTo>
                  <a:pt x="3329" y="1173"/>
                  <a:pt x="3329" y="1173"/>
                  <a:pt x="3329" y="1173"/>
                </a:cubicBezTo>
                <a:cubicBezTo>
                  <a:pt x="3304" y="1187"/>
                  <a:pt x="3288" y="1214"/>
                  <a:pt x="3288" y="1245"/>
                </a:cubicBezTo>
                <a:cubicBezTo>
                  <a:pt x="3288" y="1275"/>
                  <a:pt x="3304" y="1302"/>
                  <a:pt x="3329" y="1317"/>
                </a:cubicBezTo>
                <a:cubicBezTo>
                  <a:pt x="3329" y="1343"/>
                  <a:pt x="3329" y="1343"/>
                  <a:pt x="3329" y="1343"/>
                </a:cubicBezTo>
                <a:cubicBezTo>
                  <a:pt x="3287" y="1479"/>
                  <a:pt x="3287" y="1479"/>
                  <a:pt x="3287" y="1479"/>
                </a:cubicBezTo>
                <a:cubicBezTo>
                  <a:pt x="3180" y="1479"/>
                  <a:pt x="3180" y="1479"/>
                  <a:pt x="3180" y="1479"/>
                </a:cubicBezTo>
                <a:cubicBezTo>
                  <a:pt x="3180" y="1420"/>
                  <a:pt x="3180" y="1420"/>
                  <a:pt x="3180" y="1420"/>
                </a:cubicBezTo>
                <a:cubicBezTo>
                  <a:pt x="3132" y="1420"/>
                  <a:pt x="3132" y="1420"/>
                  <a:pt x="3132" y="1420"/>
                </a:cubicBezTo>
                <a:cubicBezTo>
                  <a:pt x="3132" y="1479"/>
                  <a:pt x="3132" y="1479"/>
                  <a:pt x="3132" y="1479"/>
                </a:cubicBezTo>
                <a:cubicBezTo>
                  <a:pt x="2997" y="1479"/>
                  <a:pt x="2997" y="1479"/>
                  <a:pt x="2997" y="1479"/>
                </a:cubicBezTo>
                <a:cubicBezTo>
                  <a:pt x="2997" y="1395"/>
                  <a:pt x="2997" y="1395"/>
                  <a:pt x="2997" y="1395"/>
                </a:cubicBezTo>
                <a:cubicBezTo>
                  <a:pt x="2850" y="1372"/>
                  <a:pt x="2850" y="1372"/>
                  <a:pt x="2850" y="1372"/>
                </a:cubicBezTo>
                <a:cubicBezTo>
                  <a:pt x="2850" y="1279"/>
                  <a:pt x="2850" y="1279"/>
                  <a:pt x="2850" y="1279"/>
                </a:cubicBezTo>
                <a:cubicBezTo>
                  <a:pt x="2844" y="1271"/>
                  <a:pt x="2844" y="1271"/>
                  <a:pt x="2844" y="1271"/>
                </a:cubicBezTo>
                <a:cubicBezTo>
                  <a:pt x="2844" y="1227"/>
                  <a:pt x="2844" y="1227"/>
                  <a:pt x="2844" y="1227"/>
                </a:cubicBezTo>
                <a:cubicBezTo>
                  <a:pt x="2838" y="1223"/>
                  <a:pt x="2838" y="1223"/>
                  <a:pt x="2838" y="1223"/>
                </a:cubicBezTo>
                <a:cubicBezTo>
                  <a:pt x="2838" y="1194"/>
                  <a:pt x="2838" y="1194"/>
                  <a:pt x="2838" y="1194"/>
                </a:cubicBezTo>
                <a:cubicBezTo>
                  <a:pt x="2818" y="1177"/>
                  <a:pt x="2818" y="1177"/>
                  <a:pt x="2818" y="1177"/>
                </a:cubicBezTo>
                <a:cubicBezTo>
                  <a:pt x="2803" y="1177"/>
                  <a:pt x="2803" y="1177"/>
                  <a:pt x="2803" y="1177"/>
                </a:cubicBezTo>
                <a:cubicBezTo>
                  <a:pt x="2797" y="1119"/>
                  <a:pt x="2797" y="1119"/>
                  <a:pt x="2797" y="1119"/>
                </a:cubicBezTo>
                <a:cubicBezTo>
                  <a:pt x="2791" y="1177"/>
                  <a:pt x="2791" y="1177"/>
                  <a:pt x="2791" y="1177"/>
                </a:cubicBezTo>
                <a:cubicBezTo>
                  <a:pt x="2776" y="1177"/>
                  <a:pt x="2776" y="1177"/>
                  <a:pt x="2776" y="1177"/>
                </a:cubicBezTo>
                <a:cubicBezTo>
                  <a:pt x="2756" y="1194"/>
                  <a:pt x="2756" y="1194"/>
                  <a:pt x="2756" y="1194"/>
                </a:cubicBezTo>
                <a:cubicBezTo>
                  <a:pt x="2756" y="1223"/>
                  <a:pt x="2756" y="1223"/>
                  <a:pt x="2756" y="1223"/>
                </a:cubicBezTo>
                <a:cubicBezTo>
                  <a:pt x="2750" y="1227"/>
                  <a:pt x="2750" y="1227"/>
                  <a:pt x="2750" y="1227"/>
                </a:cubicBezTo>
                <a:cubicBezTo>
                  <a:pt x="2750" y="1271"/>
                  <a:pt x="2750" y="1271"/>
                  <a:pt x="2750" y="1271"/>
                </a:cubicBezTo>
                <a:cubicBezTo>
                  <a:pt x="2744" y="1279"/>
                  <a:pt x="2744" y="1279"/>
                  <a:pt x="2744" y="1279"/>
                </a:cubicBezTo>
                <a:cubicBezTo>
                  <a:pt x="2744" y="1341"/>
                  <a:pt x="2744" y="1341"/>
                  <a:pt x="2744" y="1341"/>
                </a:cubicBezTo>
                <a:cubicBezTo>
                  <a:pt x="2744" y="1341"/>
                  <a:pt x="2733" y="1330"/>
                  <a:pt x="2701" y="1330"/>
                </a:cubicBezTo>
                <a:cubicBezTo>
                  <a:pt x="2658" y="1330"/>
                  <a:pt x="2628" y="1372"/>
                  <a:pt x="2628" y="1372"/>
                </a:cubicBezTo>
                <a:cubicBezTo>
                  <a:pt x="2572" y="1372"/>
                  <a:pt x="2572" y="1372"/>
                  <a:pt x="2572" y="1372"/>
                </a:cubicBezTo>
                <a:cubicBezTo>
                  <a:pt x="2572" y="1389"/>
                  <a:pt x="2572" y="1389"/>
                  <a:pt x="2572" y="1389"/>
                </a:cubicBezTo>
                <a:cubicBezTo>
                  <a:pt x="2553" y="1389"/>
                  <a:pt x="2553" y="1389"/>
                  <a:pt x="2553" y="1389"/>
                </a:cubicBezTo>
                <a:cubicBezTo>
                  <a:pt x="2553" y="1382"/>
                  <a:pt x="2553" y="1382"/>
                  <a:pt x="2553" y="1382"/>
                </a:cubicBezTo>
                <a:cubicBezTo>
                  <a:pt x="2510" y="1382"/>
                  <a:pt x="2510" y="1382"/>
                  <a:pt x="2510" y="1382"/>
                </a:cubicBezTo>
                <a:cubicBezTo>
                  <a:pt x="2502" y="1393"/>
                  <a:pt x="2502" y="1393"/>
                  <a:pt x="2502" y="1393"/>
                </a:cubicBezTo>
                <a:cubicBezTo>
                  <a:pt x="2478" y="1393"/>
                  <a:pt x="2478" y="1393"/>
                  <a:pt x="2478" y="1393"/>
                </a:cubicBezTo>
                <a:cubicBezTo>
                  <a:pt x="2478" y="1402"/>
                  <a:pt x="2478" y="1402"/>
                  <a:pt x="2478" y="1402"/>
                </a:cubicBezTo>
                <a:cubicBezTo>
                  <a:pt x="2470" y="1402"/>
                  <a:pt x="2470" y="1402"/>
                  <a:pt x="2470" y="1402"/>
                </a:cubicBezTo>
                <a:cubicBezTo>
                  <a:pt x="2470" y="1378"/>
                  <a:pt x="2470" y="1378"/>
                  <a:pt x="2470" y="1378"/>
                </a:cubicBezTo>
                <a:cubicBezTo>
                  <a:pt x="2443" y="1378"/>
                  <a:pt x="2443" y="1378"/>
                  <a:pt x="2443" y="1378"/>
                </a:cubicBezTo>
                <a:cubicBezTo>
                  <a:pt x="2432" y="1388"/>
                  <a:pt x="2432" y="1388"/>
                  <a:pt x="2432" y="1388"/>
                </a:cubicBezTo>
                <a:cubicBezTo>
                  <a:pt x="2417" y="1388"/>
                  <a:pt x="2417" y="1388"/>
                  <a:pt x="2417" y="1388"/>
                </a:cubicBezTo>
                <a:cubicBezTo>
                  <a:pt x="2408" y="1375"/>
                  <a:pt x="2408" y="1375"/>
                  <a:pt x="2408" y="1375"/>
                </a:cubicBezTo>
                <a:cubicBezTo>
                  <a:pt x="2393" y="1375"/>
                  <a:pt x="2393" y="1375"/>
                  <a:pt x="2393" y="1375"/>
                </a:cubicBezTo>
                <a:cubicBezTo>
                  <a:pt x="2381" y="1388"/>
                  <a:pt x="2381" y="1388"/>
                  <a:pt x="2381" y="1388"/>
                </a:cubicBezTo>
                <a:cubicBezTo>
                  <a:pt x="2365" y="1388"/>
                  <a:pt x="2365" y="1388"/>
                  <a:pt x="2365" y="1388"/>
                </a:cubicBezTo>
                <a:cubicBezTo>
                  <a:pt x="2365" y="1465"/>
                  <a:pt x="2365" y="1465"/>
                  <a:pt x="2365" y="1465"/>
                </a:cubicBezTo>
                <a:cubicBezTo>
                  <a:pt x="2310" y="1465"/>
                  <a:pt x="2310" y="1465"/>
                  <a:pt x="2310" y="1465"/>
                </a:cubicBezTo>
                <a:cubicBezTo>
                  <a:pt x="2310" y="1440"/>
                  <a:pt x="2310" y="1440"/>
                  <a:pt x="2310" y="1440"/>
                </a:cubicBezTo>
                <a:cubicBezTo>
                  <a:pt x="2284" y="1420"/>
                  <a:pt x="2284" y="1420"/>
                  <a:pt x="2284" y="1420"/>
                </a:cubicBezTo>
                <a:cubicBezTo>
                  <a:pt x="2279" y="1380"/>
                  <a:pt x="2279" y="1380"/>
                  <a:pt x="2279" y="1380"/>
                </a:cubicBezTo>
                <a:cubicBezTo>
                  <a:pt x="2273" y="1419"/>
                  <a:pt x="2273" y="1419"/>
                  <a:pt x="2273" y="1419"/>
                </a:cubicBezTo>
                <a:cubicBezTo>
                  <a:pt x="2243" y="1441"/>
                  <a:pt x="2243" y="1441"/>
                  <a:pt x="2243" y="1441"/>
                </a:cubicBezTo>
                <a:cubicBezTo>
                  <a:pt x="2243" y="1457"/>
                  <a:pt x="2243" y="1457"/>
                  <a:pt x="2243" y="1457"/>
                </a:cubicBezTo>
                <a:cubicBezTo>
                  <a:pt x="2199" y="1457"/>
                  <a:pt x="2199" y="1457"/>
                  <a:pt x="2199" y="1457"/>
                </a:cubicBezTo>
                <a:cubicBezTo>
                  <a:pt x="2199" y="1401"/>
                  <a:pt x="2199" y="1401"/>
                  <a:pt x="2199" y="1401"/>
                </a:cubicBezTo>
                <a:cubicBezTo>
                  <a:pt x="2177" y="1401"/>
                  <a:pt x="2177" y="1401"/>
                  <a:pt x="2177" y="1401"/>
                </a:cubicBezTo>
                <a:cubicBezTo>
                  <a:pt x="2177" y="1391"/>
                  <a:pt x="2177" y="1391"/>
                  <a:pt x="2177" y="1391"/>
                </a:cubicBezTo>
                <a:cubicBezTo>
                  <a:pt x="2152" y="1391"/>
                  <a:pt x="2152" y="1391"/>
                  <a:pt x="2152" y="1391"/>
                </a:cubicBezTo>
                <a:cubicBezTo>
                  <a:pt x="2152" y="1409"/>
                  <a:pt x="2152" y="1409"/>
                  <a:pt x="2152" y="1409"/>
                </a:cubicBezTo>
                <a:cubicBezTo>
                  <a:pt x="2139" y="1409"/>
                  <a:pt x="2139" y="1409"/>
                  <a:pt x="2139" y="1409"/>
                </a:cubicBezTo>
                <a:cubicBezTo>
                  <a:pt x="2139" y="1371"/>
                  <a:pt x="2139" y="1371"/>
                  <a:pt x="2139" y="1371"/>
                </a:cubicBezTo>
                <a:cubicBezTo>
                  <a:pt x="2093" y="1371"/>
                  <a:pt x="2093" y="1371"/>
                  <a:pt x="2093" y="1371"/>
                </a:cubicBezTo>
                <a:cubicBezTo>
                  <a:pt x="2093" y="1436"/>
                  <a:pt x="2093" y="1436"/>
                  <a:pt x="2093" y="1436"/>
                </a:cubicBezTo>
                <a:cubicBezTo>
                  <a:pt x="2077" y="1436"/>
                  <a:pt x="2077" y="1436"/>
                  <a:pt x="2077" y="1436"/>
                </a:cubicBezTo>
                <a:cubicBezTo>
                  <a:pt x="2077" y="1453"/>
                  <a:pt x="2077" y="1453"/>
                  <a:pt x="2077" y="1453"/>
                </a:cubicBezTo>
                <a:cubicBezTo>
                  <a:pt x="2068" y="1453"/>
                  <a:pt x="2068" y="1453"/>
                  <a:pt x="2068" y="1453"/>
                </a:cubicBezTo>
                <a:cubicBezTo>
                  <a:pt x="2068" y="1463"/>
                  <a:pt x="2068" y="1463"/>
                  <a:pt x="2068" y="1463"/>
                </a:cubicBezTo>
                <a:cubicBezTo>
                  <a:pt x="2055" y="1463"/>
                  <a:pt x="2055" y="1463"/>
                  <a:pt x="2055" y="1463"/>
                </a:cubicBezTo>
                <a:cubicBezTo>
                  <a:pt x="2055" y="1453"/>
                  <a:pt x="2055" y="1453"/>
                  <a:pt x="2055" y="1453"/>
                </a:cubicBezTo>
                <a:cubicBezTo>
                  <a:pt x="2033" y="1453"/>
                  <a:pt x="2033" y="1453"/>
                  <a:pt x="2033" y="1453"/>
                </a:cubicBezTo>
                <a:cubicBezTo>
                  <a:pt x="2033" y="1461"/>
                  <a:pt x="2033" y="1461"/>
                  <a:pt x="2033" y="1461"/>
                </a:cubicBezTo>
                <a:cubicBezTo>
                  <a:pt x="2004" y="1461"/>
                  <a:pt x="2004" y="1461"/>
                  <a:pt x="2004" y="1461"/>
                </a:cubicBezTo>
                <a:cubicBezTo>
                  <a:pt x="2004" y="1471"/>
                  <a:pt x="2004" y="1471"/>
                  <a:pt x="2004" y="1471"/>
                </a:cubicBezTo>
                <a:cubicBezTo>
                  <a:pt x="1996" y="1471"/>
                  <a:pt x="1996" y="1471"/>
                  <a:pt x="1996" y="1471"/>
                </a:cubicBezTo>
                <a:cubicBezTo>
                  <a:pt x="1996" y="1463"/>
                  <a:pt x="1996" y="1463"/>
                  <a:pt x="1996" y="1463"/>
                </a:cubicBezTo>
                <a:cubicBezTo>
                  <a:pt x="1983" y="1463"/>
                  <a:pt x="1983" y="1463"/>
                  <a:pt x="1983" y="1463"/>
                </a:cubicBezTo>
                <a:cubicBezTo>
                  <a:pt x="1983" y="1479"/>
                  <a:pt x="1983" y="1479"/>
                  <a:pt x="1983" y="1479"/>
                </a:cubicBezTo>
                <a:cubicBezTo>
                  <a:pt x="1975" y="1479"/>
                  <a:pt x="1975" y="1479"/>
                  <a:pt x="1975" y="1479"/>
                </a:cubicBezTo>
                <a:cubicBezTo>
                  <a:pt x="1975" y="1343"/>
                  <a:pt x="1975" y="1343"/>
                  <a:pt x="1975" y="1343"/>
                </a:cubicBezTo>
                <a:cubicBezTo>
                  <a:pt x="1952" y="1343"/>
                  <a:pt x="1952" y="1343"/>
                  <a:pt x="1952" y="1343"/>
                </a:cubicBezTo>
                <a:cubicBezTo>
                  <a:pt x="1952" y="1352"/>
                  <a:pt x="1952" y="1352"/>
                  <a:pt x="1952" y="1352"/>
                </a:cubicBezTo>
                <a:cubicBezTo>
                  <a:pt x="1943" y="1352"/>
                  <a:pt x="1943" y="1352"/>
                  <a:pt x="1943" y="1352"/>
                </a:cubicBezTo>
                <a:cubicBezTo>
                  <a:pt x="1935" y="1335"/>
                  <a:pt x="1935" y="1335"/>
                  <a:pt x="1935" y="1335"/>
                </a:cubicBezTo>
                <a:cubicBezTo>
                  <a:pt x="1921" y="1335"/>
                  <a:pt x="1921" y="1335"/>
                  <a:pt x="1921" y="1335"/>
                </a:cubicBezTo>
                <a:cubicBezTo>
                  <a:pt x="1912" y="1352"/>
                  <a:pt x="1912" y="1352"/>
                  <a:pt x="1912" y="1352"/>
                </a:cubicBezTo>
                <a:cubicBezTo>
                  <a:pt x="1877" y="1352"/>
                  <a:pt x="1877" y="1352"/>
                  <a:pt x="1877" y="1352"/>
                </a:cubicBezTo>
                <a:cubicBezTo>
                  <a:pt x="1877" y="1456"/>
                  <a:pt x="1877" y="1456"/>
                  <a:pt x="1877" y="1456"/>
                </a:cubicBezTo>
                <a:cubicBezTo>
                  <a:pt x="1805" y="1456"/>
                  <a:pt x="1805" y="1456"/>
                  <a:pt x="1805" y="1456"/>
                </a:cubicBezTo>
                <a:cubicBezTo>
                  <a:pt x="1791" y="1441"/>
                  <a:pt x="1791" y="1441"/>
                  <a:pt x="1791" y="1441"/>
                </a:cubicBezTo>
                <a:cubicBezTo>
                  <a:pt x="1781" y="1452"/>
                  <a:pt x="1781" y="1452"/>
                  <a:pt x="1781" y="1452"/>
                </a:cubicBezTo>
                <a:cubicBezTo>
                  <a:pt x="1771" y="1452"/>
                  <a:pt x="1771" y="1452"/>
                  <a:pt x="1771" y="1452"/>
                </a:cubicBezTo>
                <a:cubicBezTo>
                  <a:pt x="1756" y="1437"/>
                  <a:pt x="1756" y="1437"/>
                  <a:pt x="1756" y="1437"/>
                </a:cubicBezTo>
                <a:cubicBezTo>
                  <a:pt x="1744" y="1437"/>
                  <a:pt x="1744" y="1437"/>
                  <a:pt x="1744" y="1437"/>
                </a:cubicBezTo>
                <a:cubicBezTo>
                  <a:pt x="1731" y="1448"/>
                  <a:pt x="1731" y="1448"/>
                  <a:pt x="1731" y="1448"/>
                </a:cubicBezTo>
                <a:cubicBezTo>
                  <a:pt x="1699" y="1448"/>
                  <a:pt x="1699" y="1448"/>
                  <a:pt x="1699" y="1448"/>
                </a:cubicBezTo>
                <a:cubicBezTo>
                  <a:pt x="1699" y="1437"/>
                  <a:pt x="1699" y="1437"/>
                  <a:pt x="1699" y="1437"/>
                </a:cubicBezTo>
                <a:cubicBezTo>
                  <a:pt x="1673" y="1437"/>
                  <a:pt x="1673" y="1437"/>
                  <a:pt x="1673" y="1437"/>
                </a:cubicBezTo>
                <a:cubicBezTo>
                  <a:pt x="1673" y="1469"/>
                  <a:pt x="1673" y="1469"/>
                  <a:pt x="1673" y="1469"/>
                </a:cubicBezTo>
                <a:cubicBezTo>
                  <a:pt x="1656" y="1469"/>
                  <a:pt x="1656" y="1469"/>
                  <a:pt x="1656" y="1469"/>
                </a:cubicBezTo>
                <a:cubicBezTo>
                  <a:pt x="1656" y="1459"/>
                  <a:pt x="1656" y="1459"/>
                  <a:pt x="1656" y="1459"/>
                </a:cubicBezTo>
                <a:cubicBezTo>
                  <a:pt x="1619" y="1459"/>
                  <a:pt x="1619" y="1459"/>
                  <a:pt x="1619" y="1459"/>
                </a:cubicBezTo>
                <a:cubicBezTo>
                  <a:pt x="1619" y="1448"/>
                  <a:pt x="1619" y="1448"/>
                  <a:pt x="1619" y="1448"/>
                </a:cubicBezTo>
                <a:cubicBezTo>
                  <a:pt x="1587" y="1448"/>
                  <a:pt x="1587" y="1448"/>
                  <a:pt x="1587" y="1448"/>
                </a:cubicBezTo>
                <a:cubicBezTo>
                  <a:pt x="1587" y="1459"/>
                  <a:pt x="1587" y="1459"/>
                  <a:pt x="1587" y="1459"/>
                </a:cubicBezTo>
                <a:cubicBezTo>
                  <a:pt x="1563" y="1459"/>
                  <a:pt x="1563" y="1459"/>
                  <a:pt x="1563" y="1459"/>
                </a:cubicBezTo>
                <a:cubicBezTo>
                  <a:pt x="1563" y="1407"/>
                  <a:pt x="1563" y="1407"/>
                  <a:pt x="1563" y="1407"/>
                </a:cubicBezTo>
                <a:cubicBezTo>
                  <a:pt x="1531" y="1393"/>
                  <a:pt x="1531" y="1393"/>
                  <a:pt x="1531" y="1393"/>
                </a:cubicBezTo>
                <a:cubicBezTo>
                  <a:pt x="1531" y="1408"/>
                  <a:pt x="1531" y="1408"/>
                  <a:pt x="1531" y="1408"/>
                </a:cubicBezTo>
                <a:cubicBezTo>
                  <a:pt x="1524" y="1408"/>
                  <a:pt x="1524" y="1408"/>
                  <a:pt x="1524" y="1408"/>
                </a:cubicBezTo>
                <a:cubicBezTo>
                  <a:pt x="1524" y="1331"/>
                  <a:pt x="1524" y="1331"/>
                  <a:pt x="1524" y="1331"/>
                </a:cubicBezTo>
                <a:cubicBezTo>
                  <a:pt x="1507" y="1331"/>
                  <a:pt x="1507" y="1331"/>
                  <a:pt x="1507" y="1331"/>
                </a:cubicBezTo>
                <a:cubicBezTo>
                  <a:pt x="1507" y="1307"/>
                  <a:pt x="1507" y="1307"/>
                  <a:pt x="1507" y="1307"/>
                </a:cubicBezTo>
                <a:cubicBezTo>
                  <a:pt x="1479" y="1307"/>
                  <a:pt x="1479" y="1307"/>
                  <a:pt x="1479" y="1307"/>
                </a:cubicBezTo>
                <a:cubicBezTo>
                  <a:pt x="1479" y="1281"/>
                  <a:pt x="1479" y="1281"/>
                  <a:pt x="1479" y="1281"/>
                </a:cubicBezTo>
                <a:cubicBezTo>
                  <a:pt x="1465" y="1281"/>
                  <a:pt x="1465" y="1281"/>
                  <a:pt x="1465" y="1281"/>
                </a:cubicBezTo>
                <a:cubicBezTo>
                  <a:pt x="1465" y="1307"/>
                  <a:pt x="1465" y="1307"/>
                  <a:pt x="1465" y="1307"/>
                </a:cubicBezTo>
                <a:cubicBezTo>
                  <a:pt x="1443" y="1307"/>
                  <a:pt x="1443" y="1307"/>
                  <a:pt x="1443" y="1307"/>
                </a:cubicBezTo>
                <a:cubicBezTo>
                  <a:pt x="1443" y="1265"/>
                  <a:pt x="1443" y="1265"/>
                  <a:pt x="1443" y="1265"/>
                </a:cubicBezTo>
                <a:cubicBezTo>
                  <a:pt x="1443" y="1265"/>
                  <a:pt x="1412" y="1232"/>
                  <a:pt x="1389" y="1232"/>
                </a:cubicBezTo>
                <a:cubicBezTo>
                  <a:pt x="1367" y="1232"/>
                  <a:pt x="1337" y="1269"/>
                  <a:pt x="1337" y="1269"/>
                </a:cubicBezTo>
                <a:cubicBezTo>
                  <a:pt x="1337" y="1359"/>
                  <a:pt x="1337" y="1359"/>
                  <a:pt x="1337" y="1359"/>
                </a:cubicBezTo>
                <a:cubicBezTo>
                  <a:pt x="1315" y="1359"/>
                  <a:pt x="1315" y="1359"/>
                  <a:pt x="1315" y="1359"/>
                </a:cubicBezTo>
                <a:cubicBezTo>
                  <a:pt x="1315" y="1417"/>
                  <a:pt x="1315" y="1417"/>
                  <a:pt x="1315" y="1417"/>
                </a:cubicBezTo>
                <a:cubicBezTo>
                  <a:pt x="1275" y="1432"/>
                  <a:pt x="1275" y="1432"/>
                  <a:pt x="1275" y="1432"/>
                </a:cubicBezTo>
                <a:cubicBezTo>
                  <a:pt x="1275" y="1445"/>
                  <a:pt x="1275" y="1445"/>
                  <a:pt x="1275" y="1445"/>
                </a:cubicBezTo>
                <a:cubicBezTo>
                  <a:pt x="1267" y="1445"/>
                  <a:pt x="1267" y="1445"/>
                  <a:pt x="1267" y="1445"/>
                </a:cubicBezTo>
                <a:cubicBezTo>
                  <a:pt x="1267" y="1421"/>
                  <a:pt x="1267" y="1421"/>
                  <a:pt x="1267" y="1421"/>
                </a:cubicBezTo>
                <a:cubicBezTo>
                  <a:pt x="1253" y="1421"/>
                  <a:pt x="1253" y="1421"/>
                  <a:pt x="1253" y="1421"/>
                </a:cubicBezTo>
                <a:cubicBezTo>
                  <a:pt x="1235" y="1395"/>
                  <a:pt x="1235" y="1395"/>
                  <a:pt x="1235" y="1395"/>
                </a:cubicBezTo>
                <a:cubicBezTo>
                  <a:pt x="1213" y="1416"/>
                  <a:pt x="1213" y="1416"/>
                  <a:pt x="1213" y="1416"/>
                </a:cubicBezTo>
                <a:cubicBezTo>
                  <a:pt x="1213" y="1399"/>
                  <a:pt x="1213" y="1399"/>
                  <a:pt x="1213" y="1399"/>
                </a:cubicBezTo>
                <a:cubicBezTo>
                  <a:pt x="1200" y="1399"/>
                  <a:pt x="1200" y="1399"/>
                  <a:pt x="1200" y="1399"/>
                </a:cubicBezTo>
                <a:cubicBezTo>
                  <a:pt x="1200" y="1409"/>
                  <a:pt x="1200" y="1409"/>
                  <a:pt x="1200" y="1409"/>
                </a:cubicBezTo>
                <a:cubicBezTo>
                  <a:pt x="1189" y="1409"/>
                  <a:pt x="1189" y="1409"/>
                  <a:pt x="1189" y="1409"/>
                </a:cubicBezTo>
                <a:cubicBezTo>
                  <a:pt x="1189" y="1392"/>
                  <a:pt x="1189" y="1392"/>
                  <a:pt x="1189" y="1392"/>
                </a:cubicBezTo>
                <a:cubicBezTo>
                  <a:pt x="1164" y="1392"/>
                  <a:pt x="1164" y="1392"/>
                  <a:pt x="1164" y="1392"/>
                </a:cubicBezTo>
                <a:cubicBezTo>
                  <a:pt x="1164" y="1401"/>
                  <a:pt x="1164" y="1401"/>
                  <a:pt x="1164" y="1401"/>
                </a:cubicBezTo>
                <a:cubicBezTo>
                  <a:pt x="1155" y="1401"/>
                  <a:pt x="1155" y="1401"/>
                  <a:pt x="1155" y="1401"/>
                </a:cubicBezTo>
                <a:cubicBezTo>
                  <a:pt x="1155" y="1417"/>
                  <a:pt x="1155" y="1417"/>
                  <a:pt x="1155" y="1417"/>
                </a:cubicBezTo>
                <a:cubicBezTo>
                  <a:pt x="1133" y="1417"/>
                  <a:pt x="1133" y="1417"/>
                  <a:pt x="1133" y="1417"/>
                </a:cubicBezTo>
                <a:cubicBezTo>
                  <a:pt x="1133" y="1397"/>
                  <a:pt x="1133" y="1397"/>
                  <a:pt x="1133" y="1397"/>
                </a:cubicBezTo>
                <a:cubicBezTo>
                  <a:pt x="1123" y="1397"/>
                  <a:pt x="1123" y="1397"/>
                  <a:pt x="1123" y="1397"/>
                </a:cubicBezTo>
                <a:cubicBezTo>
                  <a:pt x="1112" y="1385"/>
                  <a:pt x="1112" y="1385"/>
                  <a:pt x="1112" y="1385"/>
                </a:cubicBezTo>
                <a:cubicBezTo>
                  <a:pt x="1104" y="1391"/>
                  <a:pt x="1104" y="1391"/>
                  <a:pt x="1104" y="1391"/>
                </a:cubicBezTo>
                <a:cubicBezTo>
                  <a:pt x="1095" y="1391"/>
                  <a:pt x="1095" y="1391"/>
                  <a:pt x="1095" y="1391"/>
                </a:cubicBezTo>
                <a:cubicBezTo>
                  <a:pt x="1076" y="1368"/>
                  <a:pt x="1076" y="1368"/>
                  <a:pt x="1076" y="1368"/>
                </a:cubicBezTo>
                <a:cubicBezTo>
                  <a:pt x="1063" y="1389"/>
                  <a:pt x="1063" y="1389"/>
                  <a:pt x="1063" y="1389"/>
                </a:cubicBezTo>
                <a:cubicBezTo>
                  <a:pt x="1051" y="1389"/>
                  <a:pt x="1051" y="1389"/>
                  <a:pt x="1051" y="1389"/>
                </a:cubicBezTo>
                <a:cubicBezTo>
                  <a:pt x="1051" y="1371"/>
                  <a:pt x="1051" y="1371"/>
                  <a:pt x="1051" y="1371"/>
                </a:cubicBezTo>
                <a:cubicBezTo>
                  <a:pt x="1031" y="1371"/>
                  <a:pt x="1031" y="1371"/>
                  <a:pt x="1031" y="1371"/>
                </a:cubicBezTo>
                <a:cubicBezTo>
                  <a:pt x="1031" y="1391"/>
                  <a:pt x="1031" y="1391"/>
                  <a:pt x="1031" y="1391"/>
                </a:cubicBezTo>
                <a:cubicBezTo>
                  <a:pt x="1020" y="1403"/>
                  <a:pt x="1020" y="1403"/>
                  <a:pt x="1020" y="1403"/>
                </a:cubicBezTo>
                <a:cubicBezTo>
                  <a:pt x="1012" y="1403"/>
                  <a:pt x="1012" y="1403"/>
                  <a:pt x="1012" y="1403"/>
                </a:cubicBezTo>
                <a:cubicBezTo>
                  <a:pt x="1012" y="1376"/>
                  <a:pt x="1012" y="1376"/>
                  <a:pt x="1012" y="1376"/>
                </a:cubicBezTo>
                <a:cubicBezTo>
                  <a:pt x="999" y="1376"/>
                  <a:pt x="999" y="1376"/>
                  <a:pt x="999" y="1376"/>
                </a:cubicBezTo>
                <a:cubicBezTo>
                  <a:pt x="988" y="1359"/>
                  <a:pt x="988" y="1359"/>
                  <a:pt x="988" y="1359"/>
                </a:cubicBezTo>
                <a:cubicBezTo>
                  <a:pt x="969" y="1381"/>
                  <a:pt x="969" y="1381"/>
                  <a:pt x="969" y="1381"/>
                </a:cubicBezTo>
                <a:cubicBezTo>
                  <a:pt x="969" y="1224"/>
                  <a:pt x="969" y="1224"/>
                  <a:pt x="969" y="1224"/>
                </a:cubicBezTo>
                <a:cubicBezTo>
                  <a:pt x="943" y="1224"/>
                  <a:pt x="943" y="1224"/>
                  <a:pt x="943" y="1224"/>
                </a:cubicBezTo>
                <a:cubicBezTo>
                  <a:pt x="943" y="1212"/>
                  <a:pt x="943" y="1212"/>
                  <a:pt x="943" y="1212"/>
                </a:cubicBezTo>
                <a:cubicBezTo>
                  <a:pt x="969" y="1212"/>
                  <a:pt x="969" y="1212"/>
                  <a:pt x="969" y="1212"/>
                </a:cubicBezTo>
                <a:cubicBezTo>
                  <a:pt x="969" y="1204"/>
                  <a:pt x="969" y="1204"/>
                  <a:pt x="969" y="1204"/>
                </a:cubicBezTo>
                <a:cubicBezTo>
                  <a:pt x="847" y="1204"/>
                  <a:pt x="847" y="1204"/>
                  <a:pt x="847" y="1204"/>
                </a:cubicBezTo>
                <a:cubicBezTo>
                  <a:pt x="847" y="1211"/>
                  <a:pt x="847" y="1211"/>
                  <a:pt x="847" y="1211"/>
                </a:cubicBezTo>
                <a:cubicBezTo>
                  <a:pt x="857" y="1211"/>
                  <a:pt x="857" y="1211"/>
                  <a:pt x="857" y="1211"/>
                </a:cubicBezTo>
                <a:cubicBezTo>
                  <a:pt x="857" y="1224"/>
                  <a:pt x="857" y="1224"/>
                  <a:pt x="857" y="1224"/>
                </a:cubicBezTo>
                <a:cubicBezTo>
                  <a:pt x="843" y="1224"/>
                  <a:pt x="843" y="1224"/>
                  <a:pt x="843" y="1224"/>
                </a:cubicBezTo>
                <a:cubicBezTo>
                  <a:pt x="843" y="1375"/>
                  <a:pt x="843" y="1375"/>
                  <a:pt x="843" y="1375"/>
                </a:cubicBezTo>
                <a:cubicBezTo>
                  <a:pt x="828" y="1375"/>
                  <a:pt x="828" y="1375"/>
                  <a:pt x="828" y="1375"/>
                </a:cubicBezTo>
                <a:cubicBezTo>
                  <a:pt x="828" y="1387"/>
                  <a:pt x="828" y="1387"/>
                  <a:pt x="828" y="1387"/>
                </a:cubicBezTo>
                <a:cubicBezTo>
                  <a:pt x="816" y="1387"/>
                  <a:pt x="816" y="1387"/>
                  <a:pt x="816" y="1387"/>
                </a:cubicBezTo>
                <a:cubicBezTo>
                  <a:pt x="816" y="1403"/>
                  <a:pt x="816" y="1403"/>
                  <a:pt x="816" y="1403"/>
                </a:cubicBezTo>
                <a:cubicBezTo>
                  <a:pt x="804" y="1403"/>
                  <a:pt x="804" y="1403"/>
                  <a:pt x="804" y="1403"/>
                </a:cubicBezTo>
                <a:cubicBezTo>
                  <a:pt x="787" y="1393"/>
                  <a:pt x="787" y="1393"/>
                  <a:pt x="787" y="1393"/>
                </a:cubicBezTo>
                <a:cubicBezTo>
                  <a:pt x="787" y="1193"/>
                  <a:pt x="787" y="1193"/>
                  <a:pt x="787" y="1193"/>
                </a:cubicBezTo>
                <a:cubicBezTo>
                  <a:pt x="691" y="1193"/>
                  <a:pt x="691" y="1193"/>
                  <a:pt x="691" y="1193"/>
                </a:cubicBezTo>
                <a:cubicBezTo>
                  <a:pt x="691" y="1427"/>
                  <a:pt x="691" y="1427"/>
                  <a:pt x="691" y="1427"/>
                </a:cubicBezTo>
                <a:cubicBezTo>
                  <a:pt x="664" y="1427"/>
                  <a:pt x="664" y="1427"/>
                  <a:pt x="664" y="1427"/>
                </a:cubicBezTo>
                <a:cubicBezTo>
                  <a:pt x="664" y="1445"/>
                  <a:pt x="664" y="1445"/>
                  <a:pt x="664" y="1445"/>
                </a:cubicBezTo>
                <a:cubicBezTo>
                  <a:pt x="640" y="1445"/>
                  <a:pt x="640" y="1445"/>
                  <a:pt x="640" y="1445"/>
                </a:cubicBezTo>
                <a:cubicBezTo>
                  <a:pt x="640" y="1436"/>
                  <a:pt x="640" y="1436"/>
                  <a:pt x="640" y="1436"/>
                </a:cubicBezTo>
                <a:cubicBezTo>
                  <a:pt x="625" y="1436"/>
                  <a:pt x="625" y="1436"/>
                  <a:pt x="625" y="1436"/>
                </a:cubicBezTo>
                <a:cubicBezTo>
                  <a:pt x="625" y="1237"/>
                  <a:pt x="625" y="1237"/>
                  <a:pt x="625" y="1237"/>
                </a:cubicBezTo>
                <a:cubicBezTo>
                  <a:pt x="601" y="1237"/>
                  <a:pt x="601" y="1237"/>
                  <a:pt x="601" y="1237"/>
                </a:cubicBezTo>
                <a:cubicBezTo>
                  <a:pt x="601" y="1228"/>
                  <a:pt x="601" y="1228"/>
                  <a:pt x="601" y="1228"/>
                </a:cubicBezTo>
                <a:cubicBezTo>
                  <a:pt x="536" y="1228"/>
                  <a:pt x="536" y="1228"/>
                  <a:pt x="536" y="1228"/>
                </a:cubicBezTo>
                <a:cubicBezTo>
                  <a:pt x="536" y="1241"/>
                  <a:pt x="536" y="1241"/>
                  <a:pt x="536" y="1241"/>
                </a:cubicBezTo>
                <a:cubicBezTo>
                  <a:pt x="515" y="1241"/>
                  <a:pt x="515" y="1241"/>
                  <a:pt x="515" y="1241"/>
                </a:cubicBezTo>
                <a:cubicBezTo>
                  <a:pt x="515" y="1227"/>
                  <a:pt x="515" y="1227"/>
                  <a:pt x="515" y="1227"/>
                </a:cubicBezTo>
                <a:cubicBezTo>
                  <a:pt x="501" y="1227"/>
                  <a:pt x="501" y="1227"/>
                  <a:pt x="501" y="1227"/>
                </a:cubicBezTo>
                <a:cubicBezTo>
                  <a:pt x="501" y="1227"/>
                  <a:pt x="487" y="1169"/>
                  <a:pt x="456" y="1169"/>
                </a:cubicBezTo>
                <a:cubicBezTo>
                  <a:pt x="425" y="1169"/>
                  <a:pt x="401" y="1224"/>
                  <a:pt x="401" y="1224"/>
                </a:cubicBezTo>
                <a:cubicBezTo>
                  <a:pt x="392" y="1224"/>
                  <a:pt x="392" y="1224"/>
                  <a:pt x="392" y="1224"/>
                </a:cubicBezTo>
                <a:cubicBezTo>
                  <a:pt x="392" y="1243"/>
                  <a:pt x="392" y="1243"/>
                  <a:pt x="392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373" y="1233"/>
                  <a:pt x="373" y="1233"/>
                  <a:pt x="373" y="1233"/>
                </a:cubicBezTo>
                <a:cubicBezTo>
                  <a:pt x="320" y="1233"/>
                  <a:pt x="320" y="1233"/>
                  <a:pt x="320" y="1233"/>
                </a:cubicBezTo>
                <a:cubicBezTo>
                  <a:pt x="320" y="1245"/>
                  <a:pt x="320" y="1245"/>
                  <a:pt x="320" y="1245"/>
                </a:cubicBezTo>
                <a:cubicBezTo>
                  <a:pt x="303" y="1245"/>
                  <a:pt x="303" y="1245"/>
                  <a:pt x="303" y="1245"/>
                </a:cubicBezTo>
                <a:cubicBezTo>
                  <a:pt x="288" y="1257"/>
                  <a:pt x="288" y="1257"/>
                  <a:pt x="288" y="1257"/>
                </a:cubicBezTo>
                <a:cubicBezTo>
                  <a:pt x="288" y="1331"/>
                  <a:pt x="288" y="1331"/>
                  <a:pt x="288" y="1331"/>
                </a:cubicBezTo>
                <a:cubicBezTo>
                  <a:pt x="268" y="1331"/>
                  <a:pt x="268" y="1331"/>
                  <a:pt x="268" y="1331"/>
                </a:cubicBezTo>
                <a:cubicBezTo>
                  <a:pt x="268" y="1373"/>
                  <a:pt x="268" y="1373"/>
                  <a:pt x="268" y="1373"/>
                </a:cubicBezTo>
                <a:cubicBezTo>
                  <a:pt x="252" y="1373"/>
                  <a:pt x="252" y="1373"/>
                  <a:pt x="252" y="1373"/>
                </a:cubicBezTo>
                <a:cubicBezTo>
                  <a:pt x="252" y="1325"/>
                  <a:pt x="252" y="1325"/>
                  <a:pt x="252" y="1325"/>
                </a:cubicBezTo>
                <a:cubicBezTo>
                  <a:pt x="236" y="1325"/>
                  <a:pt x="236" y="1325"/>
                  <a:pt x="236" y="1325"/>
                </a:cubicBezTo>
                <a:cubicBezTo>
                  <a:pt x="236" y="1342"/>
                  <a:pt x="236" y="1342"/>
                  <a:pt x="236" y="1342"/>
                </a:cubicBezTo>
                <a:cubicBezTo>
                  <a:pt x="218" y="1342"/>
                  <a:pt x="218" y="1342"/>
                  <a:pt x="218" y="1342"/>
                </a:cubicBezTo>
                <a:cubicBezTo>
                  <a:pt x="218" y="1331"/>
                  <a:pt x="218" y="1331"/>
                  <a:pt x="218" y="1331"/>
                </a:cubicBezTo>
                <a:cubicBezTo>
                  <a:pt x="195" y="1331"/>
                  <a:pt x="195" y="1331"/>
                  <a:pt x="195" y="1331"/>
                </a:cubicBezTo>
                <a:cubicBezTo>
                  <a:pt x="195" y="1312"/>
                  <a:pt x="195" y="1312"/>
                  <a:pt x="195" y="1312"/>
                </a:cubicBezTo>
                <a:cubicBezTo>
                  <a:pt x="182" y="1299"/>
                  <a:pt x="182" y="1299"/>
                  <a:pt x="182" y="1299"/>
                </a:cubicBezTo>
                <a:cubicBezTo>
                  <a:pt x="168" y="1283"/>
                  <a:pt x="168" y="1283"/>
                  <a:pt x="168" y="1283"/>
                </a:cubicBezTo>
                <a:cubicBezTo>
                  <a:pt x="134" y="1283"/>
                  <a:pt x="134" y="1283"/>
                  <a:pt x="134" y="1283"/>
                </a:cubicBezTo>
                <a:cubicBezTo>
                  <a:pt x="102" y="1307"/>
                  <a:pt x="102" y="1307"/>
                  <a:pt x="102" y="1307"/>
                </a:cubicBezTo>
                <a:cubicBezTo>
                  <a:pt x="78" y="1307"/>
                  <a:pt x="78" y="1307"/>
                  <a:pt x="78" y="1307"/>
                </a:cubicBezTo>
                <a:cubicBezTo>
                  <a:pt x="78" y="1401"/>
                  <a:pt x="78" y="1401"/>
                  <a:pt x="78" y="1401"/>
                </a:cubicBezTo>
                <a:cubicBezTo>
                  <a:pt x="56" y="1357"/>
                  <a:pt x="56" y="1357"/>
                  <a:pt x="56" y="1357"/>
                </a:cubicBezTo>
                <a:cubicBezTo>
                  <a:pt x="56" y="1333"/>
                  <a:pt x="56" y="1333"/>
                  <a:pt x="56" y="1333"/>
                </a:cubicBezTo>
                <a:cubicBezTo>
                  <a:pt x="0" y="1333"/>
                  <a:pt x="0" y="1333"/>
                  <a:pt x="0" y="1333"/>
                </a:cubicBezTo>
                <a:cubicBezTo>
                  <a:pt x="0" y="1542"/>
                  <a:pt x="0" y="1542"/>
                  <a:pt x="0" y="1542"/>
                </a:cubicBezTo>
                <a:cubicBezTo>
                  <a:pt x="8000" y="1542"/>
                  <a:pt x="8000" y="1542"/>
                  <a:pt x="8000" y="1542"/>
                </a:cubicBezTo>
                <a:cubicBezTo>
                  <a:pt x="8000" y="1472"/>
                  <a:pt x="8000" y="1472"/>
                  <a:pt x="8000" y="1472"/>
                </a:cubicBezTo>
                <a:lnTo>
                  <a:pt x="7978" y="1472"/>
                </a:lnTo>
                <a:close/>
                <a:moveTo>
                  <a:pt x="3369" y="1457"/>
                </a:moveTo>
                <a:cubicBezTo>
                  <a:pt x="3356" y="1457"/>
                  <a:pt x="3356" y="1457"/>
                  <a:pt x="3356" y="1457"/>
                </a:cubicBezTo>
                <a:cubicBezTo>
                  <a:pt x="3356" y="1408"/>
                  <a:pt x="3356" y="1408"/>
                  <a:pt x="3356" y="1408"/>
                </a:cubicBezTo>
                <a:cubicBezTo>
                  <a:pt x="3369" y="1408"/>
                  <a:pt x="3369" y="1408"/>
                  <a:pt x="3369" y="1408"/>
                </a:cubicBezTo>
                <a:lnTo>
                  <a:pt x="3369" y="1457"/>
                </a:lnTo>
                <a:close/>
                <a:moveTo>
                  <a:pt x="3369" y="1389"/>
                </a:moveTo>
                <a:cubicBezTo>
                  <a:pt x="3356" y="1389"/>
                  <a:pt x="3356" y="1389"/>
                  <a:pt x="3356" y="1389"/>
                </a:cubicBezTo>
                <a:cubicBezTo>
                  <a:pt x="3356" y="1335"/>
                  <a:pt x="3356" y="1335"/>
                  <a:pt x="3356" y="1335"/>
                </a:cubicBezTo>
                <a:cubicBezTo>
                  <a:pt x="3369" y="1335"/>
                  <a:pt x="3369" y="1335"/>
                  <a:pt x="3369" y="1335"/>
                </a:cubicBezTo>
                <a:lnTo>
                  <a:pt x="3369" y="1389"/>
                </a:lnTo>
                <a:close/>
                <a:moveTo>
                  <a:pt x="3356" y="1141"/>
                </a:moveTo>
                <a:cubicBezTo>
                  <a:pt x="3356" y="1098"/>
                  <a:pt x="3356" y="1098"/>
                  <a:pt x="3356" y="1098"/>
                </a:cubicBezTo>
                <a:cubicBezTo>
                  <a:pt x="3356" y="1098"/>
                  <a:pt x="3373" y="1103"/>
                  <a:pt x="3373" y="1119"/>
                </a:cubicBezTo>
                <a:cubicBezTo>
                  <a:pt x="3373" y="1136"/>
                  <a:pt x="3356" y="1141"/>
                  <a:pt x="3356" y="1141"/>
                </a:cubicBezTo>
                <a:close/>
                <a:moveTo>
                  <a:pt x="3356" y="1060"/>
                </a:moveTo>
                <a:cubicBezTo>
                  <a:pt x="3356" y="1024"/>
                  <a:pt x="3356" y="1024"/>
                  <a:pt x="3356" y="1024"/>
                </a:cubicBezTo>
                <a:cubicBezTo>
                  <a:pt x="3356" y="1024"/>
                  <a:pt x="3373" y="1029"/>
                  <a:pt x="3373" y="1042"/>
                </a:cubicBezTo>
                <a:cubicBezTo>
                  <a:pt x="3373" y="1055"/>
                  <a:pt x="3356" y="1060"/>
                  <a:pt x="3356" y="1060"/>
                </a:cubicBezTo>
                <a:close/>
                <a:moveTo>
                  <a:pt x="3356" y="988"/>
                </a:moveTo>
                <a:cubicBezTo>
                  <a:pt x="3356" y="950"/>
                  <a:pt x="3356" y="950"/>
                  <a:pt x="3356" y="950"/>
                </a:cubicBezTo>
                <a:cubicBezTo>
                  <a:pt x="3356" y="950"/>
                  <a:pt x="3373" y="953"/>
                  <a:pt x="3373" y="969"/>
                </a:cubicBezTo>
                <a:cubicBezTo>
                  <a:pt x="3373" y="985"/>
                  <a:pt x="3356" y="988"/>
                  <a:pt x="3356" y="988"/>
                </a:cubicBezTo>
                <a:close/>
                <a:moveTo>
                  <a:pt x="3356" y="911"/>
                </a:moveTo>
                <a:cubicBezTo>
                  <a:pt x="3356" y="872"/>
                  <a:pt x="3356" y="872"/>
                  <a:pt x="3356" y="872"/>
                </a:cubicBezTo>
                <a:cubicBezTo>
                  <a:pt x="3356" y="872"/>
                  <a:pt x="3373" y="878"/>
                  <a:pt x="3373" y="891"/>
                </a:cubicBezTo>
                <a:cubicBezTo>
                  <a:pt x="3373" y="905"/>
                  <a:pt x="3356" y="911"/>
                  <a:pt x="3356" y="911"/>
                </a:cubicBezTo>
                <a:close/>
                <a:moveTo>
                  <a:pt x="3356" y="835"/>
                </a:moveTo>
                <a:cubicBezTo>
                  <a:pt x="3356" y="796"/>
                  <a:pt x="3356" y="796"/>
                  <a:pt x="3356" y="796"/>
                </a:cubicBezTo>
                <a:cubicBezTo>
                  <a:pt x="3356" y="796"/>
                  <a:pt x="3373" y="800"/>
                  <a:pt x="3373" y="815"/>
                </a:cubicBezTo>
                <a:cubicBezTo>
                  <a:pt x="3373" y="831"/>
                  <a:pt x="3356" y="835"/>
                  <a:pt x="3356" y="835"/>
                </a:cubicBezTo>
                <a:close/>
                <a:moveTo>
                  <a:pt x="3356" y="756"/>
                </a:moveTo>
                <a:cubicBezTo>
                  <a:pt x="3356" y="718"/>
                  <a:pt x="3356" y="718"/>
                  <a:pt x="3356" y="718"/>
                </a:cubicBezTo>
                <a:cubicBezTo>
                  <a:pt x="3356" y="718"/>
                  <a:pt x="3373" y="720"/>
                  <a:pt x="3373" y="737"/>
                </a:cubicBezTo>
                <a:cubicBezTo>
                  <a:pt x="3373" y="754"/>
                  <a:pt x="3356" y="756"/>
                  <a:pt x="3356" y="756"/>
                </a:cubicBezTo>
                <a:close/>
                <a:moveTo>
                  <a:pt x="5556" y="570"/>
                </a:moveTo>
                <a:cubicBezTo>
                  <a:pt x="5508" y="582"/>
                  <a:pt x="5508" y="582"/>
                  <a:pt x="5508" y="582"/>
                </a:cubicBezTo>
                <a:cubicBezTo>
                  <a:pt x="5490" y="529"/>
                  <a:pt x="5490" y="529"/>
                  <a:pt x="5490" y="529"/>
                </a:cubicBezTo>
                <a:cubicBezTo>
                  <a:pt x="5566" y="508"/>
                  <a:pt x="5566" y="508"/>
                  <a:pt x="5566" y="508"/>
                </a:cubicBezTo>
                <a:lnTo>
                  <a:pt x="5556" y="570"/>
                </a:lnTo>
                <a:close/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28A9D6"/>
                </a:gs>
              </a:gsLst>
              <a:lin ang="5400000" scaled="1"/>
            </a:gra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sp>
        <p:nvSpPr>
          <p:cNvPr id="2" name="矩形 1"/>
          <p:cNvSpPr/>
          <p:nvPr/>
        </p:nvSpPr>
        <p:spPr>
          <a:xfrm>
            <a:off x="0" y="2632221"/>
            <a:ext cx="12192000" cy="1714585"/>
          </a:xfrm>
          <a:prstGeom prst="rect">
            <a:avLst/>
          </a:prstGeom>
          <a:solidFill>
            <a:srgbClr val="28A9D6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25" name="直接连接符 24"/>
          <p:cNvCxnSpPr/>
          <p:nvPr/>
        </p:nvCxnSpPr>
        <p:spPr>
          <a:xfrm>
            <a:off x="0" y="4373612"/>
            <a:ext cx="12192000" cy="0"/>
          </a:xfrm>
          <a:prstGeom prst="line">
            <a:avLst/>
          </a:prstGeom>
          <a:ln w="19050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13"/>
          <p:cNvSpPr txBox="1"/>
          <p:nvPr/>
        </p:nvSpPr>
        <p:spPr>
          <a:xfrm>
            <a:off x="1199456" y="2895743"/>
            <a:ext cx="10657184" cy="95313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5600" b="1" dirty="0" smtClean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第九章  中央处理器</a:t>
            </a:r>
            <a:r>
              <a:rPr lang="en-US" altLang="zh-CN" sz="5600" b="1" dirty="0" smtClean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sz="5600" b="1" dirty="0" smtClean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</a:t>
            </a:r>
            <a:r>
              <a:rPr lang="en-US" altLang="zh-CN" sz="5600" b="1" dirty="0" smtClean="0">
                <a:solidFill>
                  <a:srgbClr val="FF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endParaRPr lang="zh-CN" altLang="zh-CN" sz="5600" b="1" dirty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0" y="4795475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0" y="4861761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0" y="4928047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7872000" y="4795475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7872000" y="4861761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7872000" y="4928047"/>
            <a:ext cx="4320000" cy="12674"/>
          </a:xfrm>
          <a:prstGeom prst="line">
            <a:avLst/>
          </a:prstGeom>
          <a:ln w="3175"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4727848" y="4630928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秦磊华  计算机学院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7582" y="995755"/>
            <a:ext cx="607713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2783" y="1615292"/>
            <a:ext cx="32233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latin typeface="+mn-ea"/>
              </a:rPr>
              <a:t>2)</a:t>
            </a:r>
            <a:r>
              <a:rPr lang="en-US" altLang="zh-CN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 </a:t>
            </a:r>
            <a:r>
              <a:rPr lang="en-US" altLang="zh-CN" sz="2400" dirty="0" err="1">
                <a:latin typeface="+mn-ea"/>
              </a:rPr>
              <a:t>L</a:t>
            </a:r>
            <a:r>
              <a:rPr lang="en-US" altLang="zh-CN" sz="2400" dirty="0" err="1" smtClean="0">
                <a:latin typeface="+mn-ea"/>
              </a:rPr>
              <a:t>w</a:t>
            </a:r>
            <a:r>
              <a:rPr lang="zh-CN" altLang="en-US" sz="2400" dirty="0" smtClean="0">
                <a:latin typeface="+mn-ea"/>
              </a:rPr>
              <a:t>指令</a:t>
            </a:r>
            <a:r>
              <a:rPr lang="zh-CN" altLang="en-US" sz="2400" dirty="0">
                <a:latin typeface="+mn-ea"/>
              </a:rPr>
              <a:t>数据</a:t>
            </a:r>
            <a:r>
              <a:rPr lang="zh-CN" altLang="en-US" sz="2400" dirty="0" smtClean="0">
                <a:latin typeface="+mn-ea"/>
              </a:rPr>
              <a:t>通路</a:t>
            </a:r>
            <a:endParaRPr lang="zh-CN" altLang="en-US" sz="2400" dirty="0">
              <a:latin typeface="+mn-ea"/>
            </a:endParaRPr>
          </a:p>
        </p:txBody>
      </p:sp>
      <p:sp>
        <p:nvSpPr>
          <p:cNvPr id="7" name="内容占位符 2"/>
          <p:cNvSpPr txBox="1"/>
          <p:nvPr/>
        </p:nvSpPr>
        <p:spPr bwMode="auto">
          <a:xfrm>
            <a:off x="1158640" y="2192124"/>
            <a:ext cx="3739622" cy="54595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86699" tIns="43349" rIns="86699" bIns="43349" numCol="1" anchor="t" anchorCtr="0" compatLnSpc="1"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n"/>
              <a:defRPr lang="zh-CN" altLang="en-US" sz="24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12800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p"/>
              <a:defRPr lang="zh-CN" altLang="en-US"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u"/>
              <a:defRPr lang="zh-CN" altLang="en-US" sz="2000">
                <a:solidFill>
                  <a:schemeClr val="tx1"/>
                </a:solidFill>
                <a:latin typeface="+mn-ea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+mn-ea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ea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None/>
            </a:pPr>
            <a:r>
              <a:rPr lang="en-US" altLang="zh-CN" b="1" kern="0" dirty="0" err="1">
                <a:cs typeface="Courier New" panose="02070309020205020404" pitchFamily="49" charset="0"/>
              </a:rPr>
              <a:t>lw</a:t>
            </a:r>
            <a:r>
              <a:rPr lang="en-US" altLang="zh-CN" b="1" kern="0" dirty="0">
                <a:cs typeface="Courier New" panose="02070309020205020404" pitchFamily="49" charset="0"/>
              </a:rPr>
              <a:t> $s0,32($s1)</a:t>
            </a:r>
            <a:endParaRPr lang="en-US" altLang="zh-CN" b="1" kern="0" dirty="0">
              <a:cs typeface="Courier New" panose="02070309020205020404" pitchFamily="49" charset="0"/>
            </a:endParaRPr>
          </a:p>
          <a:p>
            <a:pPr algn="ctr"/>
            <a:endParaRPr lang="en-US" sz="2275" b="1" kern="0" dirty="0">
              <a:solidFill>
                <a:srgbClr val="7030A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898262" y="1781593"/>
            <a:ext cx="5758663" cy="825680"/>
            <a:chOff x="3575175" y="1231065"/>
            <a:chExt cx="6664199" cy="798514"/>
          </a:xfrm>
        </p:grpSpPr>
        <p:sp>
          <p:nvSpPr>
            <p:cNvPr id="9" name="矩形 7"/>
            <p:cNvSpPr/>
            <p:nvPr/>
          </p:nvSpPr>
          <p:spPr>
            <a:xfrm>
              <a:off x="3575175" y="1600954"/>
              <a:ext cx="1200476" cy="428625"/>
            </a:xfrm>
            <a:prstGeom prst="rect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OP</a:t>
              </a:r>
              <a:endParaRPr lang="zh-CN" altLang="en-US" sz="20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0" name="矩形 24"/>
            <p:cNvSpPr/>
            <p:nvPr/>
          </p:nvSpPr>
          <p:spPr>
            <a:xfrm>
              <a:off x="4841832" y="1600954"/>
              <a:ext cx="992736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400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rs</a:t>
              </a:r>
              <a:endParaRPr lang="zh-CN" altLang="en-US" sz="2400" kern="0" baseline="-2500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1" name="矩形 25"/>
            <p:cNvSpPr/>
            <p:nvPr/>
          </p:nvSpPr>
          <p:spPr>
            <a:xfrm>
              <a:off x="5900751" y="1600954"/>
              <a:ext cx="992736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400" kern="0">
                  <a:solidFill>
                    <a:srgbClr val="0000FF"/>
                  </a:solidFill>
                  <a:latin typeface="Calibri" panose="020F0502020204030204"/>
                  <a:ea typeface="宋体" panose="02010600030101010101" pitchFamily="2" charset="-122"/>
                </a:rPr>
                <a:t>rt</a:t>
              </a:r>
              <a:endParaRPr lang="zh-CN" altLang="en-US" sz="2400" kern="0" baseline="-25000" dirty="0">
                <a:solidFill>
                  <a:srgbClr val="0000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" name="矩形 26"/>
            <p:cNvSpPr/>
            <p:nvPr/>
          </p:nvSpPr>
          <p:spPr>
            <a:xfrm>
              <a:off x="6969375" y="1600954"/>
              <a:ext cx="3269999" cy="428625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BACC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ysClr val="window" lastClr="FFFFFF"/>
                  </a:solidFill>
                  <a:latin typeface="+mn-ea"/>
                </a:rPr>
                <a:t>16</a:t>
              </a:r>
              <a:r>
                <a:rPr lang="zh-CN" altLang="en-US" sz="2000" kern="0" dirty="0">
                  <a:solidFill>
                    <a:sysClr val="window" lastClr="FFFFFF"/>
                  </a:solidFill>
                  <a:latin typeface="+mn-ea"/>
                </a:rPr>
                <a:t>位立即数</a:t>
              </a:r>
              <a:endParaRPr lang="zh-CN" altLang="en-US" sz="2000" kern="0" baseline="-25000" dirty="0">
                <a:solidFill>
                  <a:sysClr val="window" lastClr="FFFFFF"/>
                </a:solidFill>
                <a:latin typeface="+mn-ea"/>
              </a:endParaRPr>
            </a:p>
          </p:txBody>
        </p:sp>
        <p:sp>
          <p:nvSpPr>
            <p:cNvPr id="13" name="TextBox 17"/>
            <p:cNvSpPr txBox="1"/>
            <p:nvPr/>
          </p:nvSpPr>
          <p:spPr>
            <a:xfrm>
              <a:off x="3711216" y="1231065"/>
              <a:ext cx="103134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6bits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4" name="TextBox 22"/>
            <p:cNvSpPr txBox="1"/>
            <p:nvPr/>
          </p:nvSpPr>
          <p:spPr>
            <a:xfrm>
              <a:off x="4827126" y="1231065"/>
              <a:ext cx="103134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5" name="TextBox 23"/>
            <p:cNvSpPr txBox="1"/>
            <p:nvPr/>
          </p:nvSpPr>
          <p:spPr>
            <a:xfrm>
              <a:off x="5827216" y="1231065"/>
              <a:ext cx="103318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6" name="TextBox 25"/>
            <p:cNvSpPr txBox="1"/>
            <p:nvPr/>
          </p:nvSpPr>
          <p:spPr>
            <a:xfrm>
              <a:off x="7994688" y="1231065"/>
              <a:ext cx="103318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16bits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</p:grpSp>
      <p:cxnSp>
        <p:nvCxnSpPr>
          <p:cNvPr id="17" name="直接连接符 16"/>
          <p:cNvCxnSpPr/>
          <p:nvPr/>
        </p:nvCxnSpPr>
        <p:spPr>
          <a:xfrm>
            <a:off x="5285818" y="3494617"/>
            <a:ext cx="0" cy="18000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8" name="组合 17"/>
          <p:cNvGrpSpPr/>
          <p:nvPr/>
        </p:nvGrpSpPr>
        <p:grpSpPr>
          <a:xfrm>
            <a:off x="1343805" y="3139370"/>
            <a:ext cx="9139565" cy="3137583"/>
            <a:chOff x="1708564" y="1427929"/>
            <a:chExt cx="9639385" cy="330917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4804771" y="3405486"/>
              <a:ext cx="307633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4080154" y="2674175"/>
              <a:ext cx="105916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4066396" y="2373601"/>
              <a:ext cx="105916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5866157" y="1802604"/>
              <a:ext cx="0" cy="189844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3" name="矩形 22"/>
            <p:cNvSpPr/>
            <p:nvPr/>
          </p:nvSpPr>
          <p:spPr>
            <a:xfrm>
              <a:off x="2019314" y="2147553"/>
              <a:ext cx="252305" cy="453041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24" name="直接连接符 23"/>
            <p:cNvCxnSpPr/>
            <p:nvPr/>
          </p:nvCxnSpPr>
          <p:spPr>
            <a:xfrm flipV="1">
              <a:off x="2146210" y="2604004"/>
              <a:ext cx="0" cy="100857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/>
            <p:cNvSpPr/>
            <p:nvPr/>
          </p:nvSpPr>
          <p:spPr>
            <a:xfrm>
              <a:off x="1897085" y="2651377"/>
              <a:ext cx="53458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6" name="直接连接符 25"/>
            <p:cNvCxnSpPr>
              <a:endCxn id="23" idx="1"/>
            </p:cNvCxnSpPr>
            <p:nvPr/>
          </p:nvCxnSpPr>
          <p:spPr>
            <a:xfrm>
              <a:off x="1708564" y="2373601"/>
              <a:ext cx="310750" cy="473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2276801" y="2378441"/>
              <a:ext cx="343074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/>
            <p:cNvSpPr/>
            <p:nvPr/>
          </p:nvSpPr>
          <p:spPr>
            <a:xfrm>
              <a:off x="1934950" y="1809464"/>
              <a:ext cx="458509" cy="3436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51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</a:t>
              </a:r>
              <a:endParaRPr lang="zh-CN" altLang="en-US" sz="151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2611298" y="2051792"/>
              <a:ext cx="944542" cy="1445348"/>
              <a:chOff x="2153669" y="3581315"/>
              <a:chExt cx="981236" cy="1387999"/>
            </a:xfrm>
          </p:grpSpPr>
          <p:sp>
            <p:nvSpPr>
              <p:cNvPr id="80" name="矩形 79"/>
              <p:cNvSpPr/>
              <p:nvPr/>
            </p:nvSpPr>
            <p:spPr>
              <a:xfrm>
                <a:off x="2162582" y="3581315"/>
                <a:ext cx="920297" cy="1387999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81" name="矩形 80"/>
              <p:cNvSpPr/>
              <p:nvPr/>
            </p:nvSpPr>
            <p:spPr>
              <a:xfrm>
                <a:off x="2672635" y="3769167"/>
                <a:ext cx="462270" cy="3003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2153669" y="3768090"/>
                <a:ext cx="337571" cy="3003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2247903" y="4158047"/>
                <a:ext cx="760851" cy="5072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指令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4019931" y="2426260"/>
              <a:ext cx="517683" cy="2666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20:16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068041" y="2105544"/>
              <a:ext cx="517683" cy="2666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25:21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013021" y="4042423"/>
              <a:ext cx="446675" cy="2666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15:0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5295103" y="4059711"/>
              <a:ext cx="107560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6411714" y="4156958"/>
              <a:ext cx="86257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SignImm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129176" y="2009105"/>
              <a:ext cx="1417422" cy="162000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6" name="矩形 35"/>
            <p:cNvSpPr/>
            <p:nvPr/>
          </p:nvSpPr>
          <p:spPr>
            <a:xfrm>
              <a:off x="5113732" y="2230869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114863" y="2551720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5108189" y="2899684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5113732" y="3254347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5634363" y="1972017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5488517" y="3008265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寄存器组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214338" y="2241139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6206197" y="2660594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6533747" y="2394891"/>
              <a:ext cx="1557578" cy="1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任意多边形: 形状 323"/>
            <p:cNvSpPr/>
            <p:nvPr/>
          </p:nvSpPr>
          <p:spPr>
            <a:xfrm>
              <a:off x="8091325" y="2225268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6" name="矩形 45"/>
            <p:cNvSpPr/>
            <p:nvPr/>
          </p:nvSpPr>
          <p:spPr>
            <a:xfrm rot="16200000">
              <a:off x="8150044" y="2533774"/>
              <a:ext cx="55994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cxnSp>
          <p:nvCxnSpPr>
            <p:cNvPr id="47" name="直接连接符 46"/>
            <p:cNvCxnSpPr/>
            <p:nvPr/>
          </p:nvCxnSpPr>
          <p:spPr>
            <a:xfrm>
              <a:off x="8558934" y="2686742"/>
              <a:ext cx="1224035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10567871" y="2685928"/>
              <a:ext cx="780078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组合 48"/>
            <p:cNvGrpSpPr/>
            <p:nvPr/>
          </p:nvGrpSpPr>
          <p:grpSpPr>
            <a:xfrm>
              <a:off x="9717530" y="2080336"/>
              <a:ext cx="916908" cy="1436044"/>
              <a:chOff x="2106940" y="3477998"/>
              <a:chExt cx="952529" cy="1491834"/>
            </a:xfrm>
          </p:grpSpPr>
          <p:sp>
            <p:nvSpPr>
              <p:cNvPr id="74" name="矩形 73"/>
              <p:cNvSpPr/>
              <p:nvPr/>
            </p:nvSpPr>
            <p:spPr>
              <a:xfrm>
                <a:off x="2162583" y="3477998"/>
                <a:ext cx="828902" cy="1491834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 dirty="0"/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2317534" y="3480984"/>
                <a:ext cx="492129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2597199" y="3861428"/>
                <a:ext cx="462270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2146656" y="3834566"/>
                <a:ext cx="337571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8" name="矩形 77"/>
              <p:cNvSpPr/>
              <p:nvPr/>
            </p:nvSpPr>
            <p:spPr>
              <a:xfrm>
                <a:off x="2182706" y="4068361"/>
                <a:ext cx="760851" cy="5486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9" name="矩形 78"/>
              <p:cNvSpPr/>
              <p:nvPr/>
            </p:nvSpPr>
            <p:spPr>
              <a:xfrm>
                <a:off x="2106940" y="4556521"/>
                <a:ext cx="513205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0" name="流程图: 手动输入 146"/>
            <p:cNvSpPr/>
            <p:nvPr/>
          </p:nvSpPr>
          <p:spPr>
            <a:xfrm>
              <a:off x="5216269" y="4031930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51" name="直接连接符 50"/>
            <p:cNvCxnSpPr/>
            <p:nvPr/>
          </p:nvCxnSpPr>
          <p:spPr>
            <a:xfrm>
              <a:off x="4065386" y="2369368"/>
              <a:ext cx="0" cy="1896174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1347949" y="2685928"/>
              <a:ext cx="0" cy="2051171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4418377" y="2674175"/>
              <a:ext cx="0" cy="345398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4081306" y="4265542"/>
              <a:ext cx="111098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4797948" y="3414793"/>
              <a:ext cx="0" cy="1304571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4797948" y="4737099"/>
              <a:ext cx="655000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7115496" y="2934699"/>
              <a:ext cx="0" cy="1222259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7115496" y="2931751"/>
              <a:ext cx="97582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6463709" y="4186176"/>
              <a:ext cx="65178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0" name="等腰三角形 59"/>
            <p:cNvSpPr/>
            <p:nvPr/>
          </p:nvSpPr>
          <p:spPr>
            <a:xfrm>
              <a:off x="2037598" y="2476719"/>
              <a:ext cx="217225" cy="122111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5559031" y="3502497"/>
              <a:ext cx="534589" cy="487432"/>
              <a:chOff x="1853728" y="4285666"/>
              <a:chExt cx="534589" cy="487432"/>
            </a:xfrm>
            <a:solidFill>
              <a:srgbClr val="FFCCFF"/>
            </a:solidFill>
          </p:grpSpPr>
          <p:cxnSp>
            <p:nvCxnSpPr>
              <p:cNvPr id="71" name="直接连接符 70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矩形 71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3" name="等腰三角形 72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9930977" y="3387885"/>
              <a:ext cx="534589" cy="487432"/>
              <a:chOff x="1853728" y="4285666"/>
              <a:chExt cx="534589" cy="487432"/>
            </a:xfrm>
            <a:solidFill>
              <a:srgbClr val="00B050"/>
            </a:solidFill>
          </p:grpSpPr>
          <p:cxnSp>
            <p:nvCxnSpPr>
              <p:cNvPr id="68" name="直接连接符 67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矩形 68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cxnSp>
          <p:nvCxnSpPr>
            <p:cNvPr id="63" name="直接连接符 62"/>
            <p:cNvCxnSpPr/>
            <p:nvPr/>
          </p:nvCxnSpPr>
          <p:spPr>
            <a:xfrm>
              <a:off x="3519779" y="2373601"/>
              <a:ext cx="54560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4431498" y="3019573"/>
              <a:ext cx="680906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5" name="矩形 64"/>
            <p:cNvSpPr/>
            <p:nvPr/>
          </p:nvSpPr>
          <p:spPr>
            <a:xfrm>
              <a:off x="5192293" y="1427929"/>
              <a:ext cx="1177043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b="1" dirty="0" err="1">
                  <a:solidFill>
                    <a:srgbClr val="0066FF"/>
                  </a:solidFill>
                  <a:latin typeface="+mn-ea"/>
                  <a:cs typeface="Segoe UI Black" panose="020B0A02040204020203" pitchFamily="34" charset="0"/>
                </a:rPr>
                <a:t>RegWrite</a:t>
              </a:r>
              <a:endParaRPr lang="zh-CN" altLang="en-US" sz="1705" b="1" dirty="0">
                <a:solidFill>
                  <a:srgbClr val="0066FF"/>
                </a:solidFill>
                <a:latin typeface="+mn-ea"/>
                <a:cs typeface="Segoe UI Black" panose="020B0A02040204020203" pitchFamily="34" charset="0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7835250" y="1442614"/>
              <a:ext cx="855817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b="1" dirty="0" err="1">
                  <a:solidFill>
                    <a:srgbClr val="0066FF"/>
                  </a:solidFill>
                  <a:latin typeface="+mn-ea"/>
                  <a:cs typeface="Segoe UI Black" panose="020B0A02040204020203" pitchFamily="34" charset="0"/>
                </a:rPr>
                <a:t>AluOP</a:t>
              </a:r>
              <a:endParaRPr lang="zh-CN" altLang="en-US" sz="1705" b="1" dirty="0">
                <a:solidFill>
                  <a:srgbClr val="0066FF"/>
                </a:solidFill>
                <a:latin typeface="+mn-ea"/>
                <a:cs typeface="Segoe UI Black" panose="020B0A02040204020203" pitchFamily="34" charset="0"/>
              </a:endParaRPr>
            </a:p>
          </p:txBody>
        </p:sp>
        <p:cxnSp>
          <p:nvCxnSpPr>
            <p:cNvPr id="67" name="直接连接符 66"/>
            <p:cNvCxnSpPr/>
            <p:nvPr/>
          </p:nvCxnSpPr>
          <p:spPr>
            <a:xfrm>
              <a:off x="8325128" y="1816557"/>
              <a:ext cx="0" cy="474778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84" name="直接连接符 83"/>
          <p:cNvCxnSpPr/>
          <p:nvPr/>
        </p:nvCxnSpPr>
        <p:spPr>
          <a:xfrm>
            <a:off x="4272998" y="5014387"/>
            <a:ext cx="333485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3578419" y="4320996"/>
            <a:ext cx="334689" cy="0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>
            <a:off x="3592423" y="4026662"/>
            <a:ext cx="1004244" cy="0"/>
          </a:xfrm>
          <a:prstGeom prst="line">
            <a:avLst/>
          </a:prstGeom>
          <a:ln w="76200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V="1">
            <a:off x="1758757" y="4254464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矩形 87"/>
          <p:cNvSpPr/>
          <p:nvPr/>
        </p:nvSpPr>
        <p:spPr>
          <a:xfrm>
            <a:off x="1522550" y="4299380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9" name="直接连接符 88"/>
          <p:cNvCxnSpPr/>
          <p:nvPr/>
        </p:nvCxnSpPr>
        <p:spPr>
          <a:xfrm>
            <a:off x="1343804" y="4036008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1882577" y="4040596"/>
            <a:ext cx="325285" cy="0"/>
          </a:xfrm>
          <a:prstGeom prst="line">
            <a:avLst/>
          </a:prstGeom>
          <a:ln w="76200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矩形 90"/>
          <p:cNvSpPr/>
          <p:nvPr/>
        </p:nvSpPr>
        <p:spPr>
          <a:xfrm>
            <a:off x="1558452" y="3501122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3535322" y="4085936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3528771" y="5618297"/>
            <a:ext cx="423514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5803087" y="5726894"/>
            <a:ext cx="8178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6" name="直接连接符 95"/>
          <p:cNvCxnSpPr/>
          <p:nvPr/>
        </p:nvCxnSpPr>
        <p:spPr>
          <a:xfrm>
            <a:off x="5930977" y="4058374"/>
            <a:ext cx="1476815" cy="1"/>
          </a:xfrm>
          <a:prstGeom prst="line">
            <a:avLst/>
          </a:prstGeom>
          <a:ln w="76200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>
            <a:off x="7838970" y="4332911"/>
            <a:ext cx="1160567" cy="0"/>
          </a:xfrm>
          <a:prstGeom prst="line">
            <a:avLst/>
          </a:prstGeom>
          <a:ln w="76200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>
            <a:off x="9743739" y="4332139"/>
            <a:ext cx="739630" cy="0"/>
          </a:xfrm>
          <a:prstGeom prst="line">
            <a:avLst/>
          </a:prstGeom>
          <a:ln w="76200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>
            <a:off x="3578420" y="4056194"/>
            <a:ext cx="1" cy="1773654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>
            <a:off x="10483369" y="4332140"/>
            <a:ext cx="0" cy="1908126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>
            <a:off x="3913108" y="4320996"/>
            <a:ext cx="0" cy="327488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>
            <a:off x="3592423" y="5829847"/>
            <a:ext cx="1075068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>
            <a:off x="4272998" y="5023212"/>
            <a:ext cx="0" cy="1236927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>
            <a:off x="4279467" y="6260138"/>
            <a:ext cx="6203902" cy="0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>
            <a:off x="6470377" y="4568011"/>
            <a:ext cx="0" cy="1158883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/>
          <p:nvPr/>
        </p:nvCxnSpPr>
        <p:spPr>
          <a:xfrm>
            <a:off x="6470377" y="4565216"/>
            <a:ext cx="925230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>
            <a:off x="5852386" y="5754597"/>
            <a:ext cx="617991" cy="0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8" name="组合 107"/>
          <p:cNvGrpSpPr/>
          <p:nvPr/>
        </p:nvGrpSpPr>
        <p:grpSpPr>
          <a:xfrm>
            <a:off x="8948809" y="3748452"/>
            <a:ext cx="888993" cy="1710512"/>
            <a:chOff x="9718335" y="2832380"/>
            <a:chExt cx="937609" cy="1804056"/>
          </a:xfrm>
        </p:grpSpPr>
        <p:grpSp>
          <p:nvGrpSpPr>
            <p:cNvPr id="109" name="组合 108"/>
            <p:cNvGrpSpPr/>
            <p:nvPr/>
          </p:nvGrpSpPr>
          <p:grpSpPr>
            <a:xfrm>
              <a:off x="9718335" y="2832380"/>
              <a:ext cx="937609" cy="1479867"/>
              <a:chOff x="2251163" y="3387911"/>
              <a:chExt cx="974034" cy="1537358"/>
            </a:xfrm>
          </p:grpSpPr>
          <p:sp>
            <p:nvSpPr>
              <p:cNvPr id="114" name="矩形 113"/>
              <p:cNvSpPr/>
              <p:nvPr/>
            </p:nvSpPr>
            <p:spPr>
              <a:xfrm>
                <a:off x="2309223" y="3397343"/>
                <a:ext cx="828902" cy="1491834"/>
              </a:xfrm>
              <a:prstGeom prst="rect">
                <a:avLst/>
              </a:prstGeom>
              <a:solidFill>
                <a:srgbClr val="7FC4FF"/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 dirty="0"/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2472911" y="3387911"/>
                <a:ext cx="492129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2762927" y="3773466"/>
                <a:ext cx="462270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2265972" y="3743157"/>
                <a:ext cx="337571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2334031" y="3950930"/>
                <a:ext cx="760850" cy="77244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en-US" altLang="zh-CN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DM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2251163" y="4600344"/>
                <a:ext cx="513205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>
              <a:off x="9930977" y="4149004"/>
              <a:ext cx="534589" cy="487432"/>
              <a:chOff x="1853728" y="4285666"/>
              <a:chExt cx="534589" cy="487432"/>
            </a:xfrm>
            <a:solidFill>
              <a:srgbClr val="00B050"/>
            </a:solidFill>
          </p:grpSpPr>
          <p:cxnSp>
            <p:nvCxnSpPr>
              <p:cNvPr id="111" name="直接连接符 110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矩形 111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3" name="等腰三角形 112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solidFill>
                <a:srgbClr val="7FC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cxnSp>
        <p:nvCxnSpPr>
          <p:cNvPr id="120" name="直接连接符 119"/>
          <p:cNvCxnSpPr/>
          <p:nvPr/>
        </p:nvCxnSpPr>
        <p:spPr>
          <a:xfrm>
            <a:off x="3047809" y="4024033"/>
            <a:ext cx="566966" cy="0"/>
          </a:xfrm>
          <a:prstGeom prst="line">
            <a:avLst/>
          </a:prstGeom>
          <a:ln w="76200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接连接符 120"/>
          <p:cNvCxnSpPr/>
          <p:nvPr/>
        </p:nvCxnSpPr>
        <p:spPr>
          <a:xfrm>
            <a:off x="3930312" y="4648484"/>
            <a:ext cx="671118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接连接符 121"/>
          <p:cNvCxnSpPr/>
          <p:nvPr/>
        </p:nvCxnSpPr>
        <p:spPr>
          <a:xfrm>
            <a:off x="7617287" y="3507847"/>
            <a:ext cx="0" cy="45016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23" name="组合 122"/>
          <p:cNvGrpSpPr/>
          <p:nvPr/>
        </p:nvGrpSpPr>
        <p:grpSpPr>
          <a:xfrm>
            <a:off x="3921674" y="3655246"/>
            <a:ext cx="413611" cy="1056990"/>
            <a:chOff x="4446114" y="2075379"/>
            <a:chExt cx="436229" cy="1114794"/>
          </a:xfrm>
        </p:grpSpPr>
        <p:sp>
          <p:nvSpPr>
            <p:cNvPr id="124" name="矩形 123"/>
            <p:cNvSpPr/>
            <p:nvPr/>
          </p:nvSpPr>
          <p:spPr>
            <a:xfrm>
              <a:off x="4446114" y="2075379"/>
              <a:ext cx="431255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b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rs</a:t>
              </a:r>
              <a:endParaRPr lang="zh-CN" altLang="en-US" sz="1895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4464952" y="2785089"/>
              <a:ext cx="417391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rt</a:t>
              </a:r>
              <a:endParaRPr lang="zh-CN" altLang="en-US" sz="1895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6" name="矩形 125"/>
          <p:cNvSpPr/>
          <p:nvPr/>
        </p:nvSpPr>
        <p:spPr>
          <a:xfrm>
            <a:off x="5835720" y="3692267"/>
            <a:ext cx="982980" cy="3835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895" b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R[</a:t>
            </a:r>
            <a:r>
              <a:rPr lang="en-US" altLang="zh-CN" sz="1895" b="1" kern="0" dirty="0">
                <a:cs typeface="Courier New" panose="02070309020205020404" pitchFamily="49" charset="0"/>
                <a:sym typeface="+mn-ea"/>
              </a:rPr>
              <a:t>$s1</a:t>
            </a:r>
            <a:r>
              <a:rPr lang="en-US" altLang="zh-CN" sz="1895" b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]</a:t>
            </a:r>
            <a:endParaRPr lang="zh-CN" altLang="en-US" sz="1895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8050064" y="4357338"/>
            <a:ext cx="623889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705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地址</a:t>
            </a:r>
            <a:endParaRPr lang="zh-CN" altLang="en-US" sz="1705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28" name="组合 127"/>
          <p:cNvGrpSpPr/>
          <p:nvPr/>
        </p:nvGrpSpPr>
        <p:grpSpPr>
          <a:xfrm>
            <a:off x="2193787" y="3719697"/>
            <a:ext cx="907728" cy="1370404"/>
            <a:chOff x="2140342" y="3525899"/>
            <a:chExt cx="994563" cy="1387999"/>
          </a:xfrm>
        </p:grpSpPr>
        <p:sp>
          <p:nvSpPr>
            <p:cNvPr id="129" name="矩形 128"/>
            <p:cNvSpPr/>
            <p:nvPr/>
          </p:nvSpPr>
          <p:spPr>
            <a:xfrm>
              <a:off x="2140342" y="3525899"/>
              <a:ext cx="920298" cy="1387999"/>
            </a:xfrm>
            <a:prstGeom prst="rect">
              <a:avLst/>
            </a:prstGeom>
            <a:solidFill>
              <a:srgbClr val="00B05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30" name="矩形 129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1" name="矩形 130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2" name="矩形 131"/>
            <p:cNvSpPr/>
            <p:nvPr/>
          </p:nvSpPr>
          <p:spPr>
            <a:xfrm>
              <a:off x="2247904" y="4158047"/>
              <a:ext cx="760851" cy="7140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en-US" altLang="zh-CN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en-US" altLang="zh-CN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IM</a:t>
              </a:r>
              <a:endParaRPr lang="zh-CN" altLang="en-US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1636259" y="3818105"/>
            <a:ext cx="257562" cy="426096"/>
            <a:chOff x="1768889" y="3016913"/>
            <a:chExt cx="354170" cy="635950"/>
          </a:xfrm>
        </p:grpSpPr>
        <p:sp>
          <p:nvSpPr>
            <p:cNvPr id="134" name="矩形 133"/>
            <p:cNvSpPr/>
            <p:nvPr/>
          </p:nvSpPr>
          <p:spPr>
            <a:xfrm>
              <a:off x="1768889" y="3016913"/>
              <a:ext cx="354170" cy="63595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035"/>
            </a:p>
          </p:txBody>
        </p:sp>
        <p:sp>
          <p:nvSpPr>
            <p:cNvPr id="135" name="等腰三角形 134"/>
            <p:cNvSpPr/>
            <p:nvPr/>
          </p:nvSpPr>
          <p:spPr>
            <a:xfrm>
              <a:off x="1794555" y="3478975"/>
              <a:ext cx="304927" cy="171412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035"/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4687169" y="5614085"/>
            <a:ext cx="1159685" cy="325965"/>
            <a:chOff x="5251649" y="4526983"/>
            <a:chExt cx="1223105" cy="343791"/>
          </a:xfrm>
        </p:grpSpPr>
        <p:sp>
          <p:nvSpPr>
            <p:cNvPr id="137" name="流程图: 手动输入 146"/>
            <p:cNvSpPr/>
            <p:nvPr/>
          </p:nvSpPr>
          <p:spPr>
            <a:xfrm>
              <a:off x="5251649" y="4526983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rgbClr val="FFC0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38" name="矩形 137"/>
            <p:cNvSpPr/>
            <p:nvPr/>
          </p:nvSpPr>
          <p:spPr>
            <a:xfrm>
              <a:off x="5303809" y="4558000"/>
              <a:ext cx="107560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9" name="内容占位符 2"/>
          <p:cNvSpPr txBox="1"/>
          <p:nvPr/>
        </p:nvSpPr>
        <p:spPr bwMode="auto">
          <a:xfrm>
            <a:off x="6624850" y="983534"/>
            <a:ext cx="3796456" cy="54595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86699" tIns="43349" rIns="86699" bIns="43349" numCol="1" anchor="t" anchorCtr="0" compatLnSpc="1"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n"/>
              <a:defRPr lang="zh-CN" altLang="en-US" sz="24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12800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p"/>
              <a:defRPr lang="zh-CN" altLang="en-US"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u"/>
              <a:defRPr lang="zh-CN" altLang="en-US" sz="2000">
                <a:solidFill>
                  <a:schemeClr val="tx1"/>
                </a:solidFill>
                <a:latin typeface="+mn-ea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+mn-ea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ea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b="1" kern="0" dirty="0">
                <a:cs typeface="Courier New" panose="02070309020205020404" pitchFamily="49" charset="0"/>
                <a:sym typeface="Wingdings" panose="05000000000000000000" pitchFamily="2" charset="2"/>
              </a:rPr>
              <a:t>R[</a:t>
            </a:r>
            <a:r>
              <a:rPr lang="en-US" altLang="zh-CN" b="1" kern="0" dirty="0" err="1">
                <a:cs typeface="Courier New" panose="02070309020205020404" pitchFamily="49" charset="0"/>
                <a:sym typeface="Wingdings" panose="05000000000000000000" pitchFamily="2" charset="2"/>
              </a:rPr>
              <a:t>rt</a:t>
            </a:r>
            <a:r>
              <a:rPr lang="en-US" altLang="zh-CN" b="1" kern="0" dirty="0" smtClean="0">
                <a:cs typeface="Courier New" panose="02070309020205020404" pitchFamily="49" charset="0"/>
                <a:sym typeface="Wingdings" panose="05000000000000000000" pitchFamily="2" charset="2"/>
              </a:rPr>
              <a:t>]</a:t>
            </a:r>
            <a:r>
              <a:rPr lang="en-US" altLang="zh-CN" b="1" kern="0" dirty="0" smtClean="0">
                <a:cs typeface="Courier New" panose="02070309020205020404" pitchFamily="49" charset="0"/>
                <a:sym typeface="Symbol" panose="05050102010706020507" pitchFamily="18" charset="2"/>
              </a:rPr>
              <a:t></a:t>
            </a:r>
            <a:r>
              <a:rPr lang="en-US" altLang="zh-CN" b="1" kern="0" dirty="0" smtClean="0">
                <a:cs typeface="Courier New" panose="02070309020205020404" pitchFamily="49" charset="0"/>
              </a:rPr>
              <a:t>M[R[</a:t>
            </a:r>
            <a:r>
              <a:rPr lang="en-US" altLang="zh-CN" b="1" kern="0" dirty="0" err="1" smtClean="0">
                <a:cs typeface="Courier New" panose="02070309020205020404" pitchFamily="49" charset="0"/>
              </a:rPr>
              <a:t>rs</a:t>
            </a:r>
            <a:r>
              <a:rPr lang="en-US" altLang="zh-CN" b="1" kern="0" dirty="0" smtClean="0">
                <a:cs typeface="Courier New" panose="02070309020205020404" pitchFamily="49" charset="0"/>
              </a:rPr>
              <a:t>]+E(</a:t>
            </a:r>
            <a:r>
              <a:rPr lang="en-US" altLang="zh-CN" b="1" kern="0" dirty="0" err="1" smtClean="0">
                <a:cs typeface="Courier New" panose="02070309020205020404" pitchFamily="49" charset="0"/>
              </a:rPr>
              <a:t>Imm</a:t>
            </a:r>
            <a:r>
              <a:rPr lang="en-US" altLang="zh-CN" b="1" kern="0" dirty="0" smtClean="0">
                <a:cs typeface="Courier New" panose="02070309020205020404" pitchFamily="49" charset="0"/>
              </a:rPr>
              <a:t>)]</a:t>
            </a:r>
            <a:endParaRPr lang="en-US" altLang="zh-CN" b="1" kern="0" baseline="-25000" dirty="0"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275" b="1" kern="0" dirty="0">
              <a:solidFill>
                <a:srgbClr val="FF66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2998572" y="3679877"/>
            <a:ext cx="766557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515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515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6531634" y="4594892"/>
            <a:ext cx="843501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705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立即数</a:t>
            </a:r>
            <a:endParaRPr lang="zh-CN" altLang="en-US" sz="1705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2" name="任意多边形: 形状 323"/>
          <p:cNvSpPr/>
          <p:nvPr/>
        </p:nvSpPr>
        <p:spPr>
          <a:xfrm>
            <a:off x="7405764" y="3895365"/>
            <a:ext cx="443363" cy="860645"/>
          </a:xfrm>
          <a:custGeom>
            <a:avLst/>
            <a:gdLst>
              <a:gd name="connsiteX0" fmla="*/ 0 w 485775"/>
              <a:gd name="connsiteY0" fmla="*/ 0 h 942975"/>
              <a:gd name="connsiteX1" fmla="*/ 0 w 485775"/>
              <a:gd name="connsiteY1" fmla="*/ 404812 h 942975"/>
              <a:gd name="connsiteX2" fmla="*/ 238125 w 485775"/>
              <a:gd name="connsiteY2" fmla="*/ 466725 h 942975"/>
              <a:gd name="connsiteX3" fmla="*/ 9525 w 485775"/>
              <a:gd name="connsiteY3" fmla="*/ 528637 h 942975"/>
              <a:gd name="connsiteX4" fmla="*/ 9525 w 485775"/>
              <a:gd name="connsiteY4" fmla="*/ 942975 h 942975"/>
              <a:gd name="connsiteX5" fmla="*/ 485775 w 485775"/>
              <a:gd name="connsiteY5" fmla="*/ 814387 h 942975"/>
              <a:gd name="connsiteX6" fmla="*/ 485775 w 485775"/>
              <a:gd name="connsiteY6" fmla="*/ 119062 h 942975"/>
              <a:gd name="connsiteX7" fmla="*/ 0 w 485775"/>
              <a:gd name="connsiteY7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775" h="942975">
                <a:moveTo>
                  <a:pt x="0" y="0"/>
                </a:moveTo>
                <a:lnTo>
                  <a:pt x="0" y="404812"/>
                </a:lnTo>
                <a:lnTo>
                  <a:pt x="238125" y="466725"/>
                </a:lnTo>
                <a:lnTo>
                  <a:pt x="9525" y="528637"/>
                </a:lnTo>
                <a:lnTo>
                  <a:pt x="9525" y="942975"/>
                </a:lnTo>
                <a:lnTo>
                  <a:pt x="485775" y="814387"/>
                </a:lnTo>
                <a:lnTo>
                  <a:pt x="485775" y="119062"/>
                </a:lnTo>
                <a:lnTo>
                  <a:pt x="0" y="0"/>
                </a:lnTo>
                <a:close/>
              </a:path>
            </a:pathLst>
          </a:custGeom>
          <a:solidFill>
            <a:srgbClr val="FF66FF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43" name="矩形 142"/>
          <p:cNvSpPr/>
          <p:nvPr/>
        </p:nvSpPr>
        <p:spPr>
          <a:xfrm rot="16200000">
            <a:off x="7451282" y="4187876"/>
            <a:ext cx="53091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ALU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4566972" y="3644971"/>
            <a:ext cx="1432231" cy="1913280"/>
            <a:chOff x="5108189" y="2733136"/>
            <a:chExt cx="1510556" cy="2017912"/>
          </a:xfrm>
        </p:grpSpPr>
        <p:sp>
          <p:nvSpPr>
            <p:cNvPr id="145" name="矩形 144"/>
            <p:cNvSpPr/>
            <p:nvPr/>
          </p:nvSpPr>
          <p:spPr>
            <a:xfrm>
              <a:off x="5129176" y="2770224"/>
              <a:ext cx="1417422" cy="162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46" name="矩形 145"/>
            <p:cNvSpPr/>
            <p:nvPr/>
          </p:nvSpPr>
          <p:spPr>
            <a:xfrm>
              <a:off x="5488517" y="3769383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寄存器组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47" name="组合 146"/>
            <p:cNvGrpSpPr/>
            <p:nvPr/>
          </p:nvGrpSpPr>
          <p:grpSpPr>
            <a:xfrm>
              <a:off x="5108189" y="2733136"/>
              <a:ext cx="1510556" cy="1595104"/>
              <a:chOff x="5108189" y="2733136"/>
              <a:chExt cx="1510556" cy="1595104"/>
            </a:xfrm>
          </p:grpSpPr>
          <p:sp>
            <p:nvSpPr>
              <p:cNvPr id="152" name="矩形 151"/>
              <p:cNvSpPr/>
              <p:nvPr/>
            </p:nvSpPr>
            <p:spPr>
              <a:xfrm>
                <a:off x="5113732" y="2991988"/>
                <a:ext cx="494014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R1#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5114863" y="3312839"/>
                <a:ext cx="494014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R2#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4" name="矩形 153"/>
              <p:cNvSpPr/>
              <p:nvPr/>
            </p:nvSpPr>
            <p:spPr>
              <a:xfrm>
                <a:off x="5108189" y="3660803"/>
                <a:ext cx="453438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W#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5113732" y="4015466"/>
                <a:ext cx="494014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6" name="矩形 155"/>
              <p:cNvSpPr/>
              <p:nvPr/>
            </p:nvSpPr>
            <p:spPr>
              <a:xfrm>
                <a:off x="5634363" y="2733136"/>
                <a:ext cx="473726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7" name="矩形 156"/>
              <p:cNvSpPr/>
              <p:nvPr/>
            </p:nvSpPr>
            <p:spPr>
              <a:xfrm>
                <a:off x="6214338" y="3002258"/>
                <a:ext cx="404407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R1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8" name="矩形 157"/>
              <p:cNvSpPr/>
              <p:nvPr/>
            </p:nvSpPr>
            <p:spPr>
              <a:xfrm>
                <a:off x="6206197" y="3421713"/>
                <a:ext cx="404407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R2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48" name="组合 147"/>
            <p:cNvGrpSpPr/>
            <p:nvPr/>
          </p:nvGrpSpPr>
          <p:grpSpPr>
            <a:xfrm>
              <a:off x="5559031" y="4253019"/>
              <a:ext cx="534589" cy="498029"/>
              <a:chOff x="1853728" y="4275069"/>
              <a:chExt cx="534589" cy="498029"/>
            </a:xfrm>
            <a:solidFill>
              <a:srgbClr val="FFCCFF"/>
            </a:solidFill>
          </p:grpSpPr>
          <p:cxnSp>
            <p:nvCxnSpPr>
              <p:cNvPr id="149" name="直接连接符 148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0" name="矩形 149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1" name="等腰三角形 150"/>
              <p:cNvSpPr/>
              <p:nvPr/>
            </p:nvSpPr>
            <p:spPr>
              <a:xfrm>
                <a:off x="1994241" y="4275069"/>
                <a:ext cx="217225" cy="122111"/>
              </a:xfrm>
              <a:prstGeom prst="triangl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cxnSp>
        <p:nvCxnSpPr>
          <p:cNvPr id="159" name="直接连接符 158"/>
          <p:cNvCxnSpPr/>
          <p:nvPr/>
        </p:nvCxnSpPr>
        <p:spPr>
          <a:xfrm>
            <a:off x="990600" y="2905955"/>
            <a:ext cx="10232571" cy="0"/>
          </a:xfrm>
          <a:prstGeom prst="line">
            <a:avLst/>
          </a:prstGeom>
          <a:ln w="28575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5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000"/>
                            </p:stCondLst>
                            <p:childTnLst>
                              <p:par>
                                <p:cTn id="1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  <p:bldP spid="127" grpId="0"/>
      <p:bldP spid="139" grpId="0"/>
      <p:bldP spid="140" grpId="0"/>
      <p:bldP spid="141" grpId="0"/>
      <p:bldP spid="14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组合 172"/>
          <p:cNvGrpSpPr/>
          <p:nvPr/>
        </p:nvGrpSpPr>
        <p:grpSpPr>
          <a:xfrm>
            <a:off x="1628160" y="3109075"/>
            <a:ext cx="9139565" cy="3137583"/>
            <a:chOff x="1708564" y="1427929"/>
            <a:chExt cx="9639385" cy="3309170"/>
          </a:xfrm>
          <a:noFill/>
        </p:grpSpPr>
        <p:cxnSp>
          <p:nvCxnSpPr>
            <p:cNvPr id="174" name="直接连接符 173"/>
            <p:cNvCxnSpPr/>
            <p:nvPr/>
          </p:nvCxnSpPr>
          <p:spPr>
            <a:xfrm>
              <a:off x="6519856" y="2405825"/>
              <a:ext cx="1557578" cy="1"/>
            </a:xfrm>
            <a:prstGeom prst="line">
              <a:avLst/>
            </a:pr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/>
            <p:nvPr/>
          </p:nvCxnSpPr>
          <p:spPr>
            <a:xfrm>
              <a:off x="4804771" y="3405486"/>
              <a:ext cx="307633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>
              <a:off x="4080154" y="2674175"/>
              <a:ext cx="1059164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>
              <a:off x="4066396" y="2373601"/>
              <a:ext cx="1059164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直接连接符 177"/>
            <p:cNvCxnSpPr/>
            <p:nvPr/>
          </p:nvCxnSpPr>
          <p:spPr>
            <a:xfrm>
              <a:off x="5866157" y="1802604"/>
              <a:ext cx="0" cy="474778"/>
            </a:xfrm>
            <a:prstGeom prst="line">
              <a:avLst/>
            </a:prstGeom>
            <a:grp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9" name="矩形 178"/>
            <p:cNvSpPr/>
            <p:nvPr/>
          </p:nvSpPr>
          <p:spPr>
            <a:xfrm>
              <a:off x="2019314" y="2147553"/>
              <a:ext cx="252305" cy="453041"/>
            </a:xfrm>
            <a:prstGeom prst="rect">
              <a:avLst/>
            </a:pr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180" name="直接连接符 179"/>
            <p:cNvCxnSpPr/>
            <p:nvPr/>
          </p:nvCxnSpPr>
          <p:spPr>
            <a:xfrm flipV="1">
              <a:off x="2146210" y="2604004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矩形 180"/>
            <p:cNvSpPr/>
            <p:nvPr/>
          </p:nvSpPr>
          <p:spPr>
            <a:xfrm>
              <a:off x="1897085" y="2651377"/>
              <a:ext cx="534589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2" name="直接连接符 181"/>
            <p:cNvCxnSpPr>
              <a:endCxn id="179" idx="1"/>
            </p:cNvCxnSpPr>
            <p:nvPr/>
          </p:nvCxnSpPr>
          <p:spPr>
            <a:xfrm>
              <a:off x="1708564" y="2373601"/>
              <a:ext cx="310750" cy="473"/>
            </a:xfrm>
            <a:prstGeom prst="line">
              <a:avLst/>
            </a:pr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/>
          </p:nvCxnSpPr>
          <p:spPr>
            <a:xfrm>
              <a:off x="2276801" y="2378441"/>
              <a:ext cx="343074" cy="0"/>
            </a:xfrm>
            <a:prstGeom prst="line">
              <a:avLst/>
            </a:pr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矩形 183"/>
            <p:cNvSpPr/>
            <p:nvPr/>
          </p:nvSpPr>
          <p:spPr>
            <a:xfrm>
              <a:off x="1934950" y="1809464"/>
              <a:ext cx="458509" cy="34361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51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</a:t>
              </a:r>
              <a:endParaRPr lang="zh-CN" altLang="en-US" sz="151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185" name="组合 184"/>
            <p:cNvGrpSpPr/>
            <p:nvPr/>
          </p:nvGrpSpPr>
          <p:grpSpPr>
            <a:xfrm>
              <a:off x="2611298" y="2051792"/>
              <a:ext cx="944542" cy="1445348"/>
              <a:chOff x="2153669" y="3581315"/>
              <a:chExt cx="981236" cy="1387999"/>
            </a:xfrm>
            <a:grpFill/>
          </p:grpSpPr>
          <p:sp>
            <p:nvSpPr>
              <p:cNvPr id="240" name="矩形 239"/>
              <p:cNvSpPr/>
              <p:nvPr/>
            </p:nvSpPr>
            <p:spPr>
              <a:xfrm>
                <a:off x="2162582" y="3581315"/>
                <a:ext cx="920297" cy="1387999"/>
              </a:xfrm>
              <a:prstGeom prst="rect">
                <a:avLst/>
              </a:prstGeom>
              <a:grpFill/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241" name="矩形 240"/>
              <p:cNvSpPr/>
              <p:nvPr/>
            </p:nvSpPr>
            <p:spPr>
              <a:xfrm>
                <a:off x="2672635" y="3769167"/>
                <a:ext cx="462270" cy="300364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2" name="矩形 241"/>
              <p:cNvSpPr/>
              <p:nvPr/>
            </p:nvSpPr>
            <p:spPr>
              <a:xfrm>
                <a:off x="2153669" y="3768090"/>
                <a:ext cx="337571" cy="300364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2247903" y="4158047"/>
                <a:ext cx="760851" cy="507208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指令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86" name="矩形 185"/>
            <p:cNvSpPr/>
            <p:nvPr/>
          </p:nvSpPr>
          <p:spPr>
            <a:xfrm>
              <a:off x="3456697" y="2092369"/>
              <a:ext cx="656317" cy="28207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zh-CN" altLang="en-US" sz="114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指令字</a:t>
              </a:r>
              <a:endPara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87" name="矩形 186"/>
            <p:cNvSpPr/>
            <p:nvPr/>
          </p:nvSpPr>
          <p:spPr>
            <a:xfrm>
              <a:off x="4019931" y="2426260"/>
              <a:ext cx="517683" cy="26665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20:16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8" name="矩形 187"/>
            <p:cNvSpPr/>
            <p:nvPr/>
          </p:nvSpPr>
          <p:spPr>
            <a:xfrm>
              <a:off x="4022116" y="2151469"/>
              <a:ext cx="517683" cy="26665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25:21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" name="矩形 188"/>
            <p:cNvSpPr/>
            <p:nvPr/>
          </p:nvSpPr>
          <p:spPr>
            <a:xfrm>
              <a:off x="4013021" y="4042423"/>
              <a:ext cx="446675" cy="26665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15:0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0" name="矩形 189"/>
            <p:cNvSpPr/>
            <p:nvPr/>
          </p:nvSpPr>
          <p:spPr>
            <a:xfrm>
              <a:off x="5295103" y="4059711"/>
              <a:ext cx="1075603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1" name="矩形 190"/>
            <p:cNvSpPr/>
            <p:nvPr/>
          </p:nvSpPr>
          <p:spPr>
            <a:xfrm>
              <a:off x="5129176" y="2009105"/>
              <a:ext cx="1417422" cy="1620000"/>
            </a:xfrm>
            <a:prstGeom prst="rect">
              <a:avLst/>
            </a:pr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92" name="矩形 191"/>
            <p:cNvSpPr/>
            <p:nvPr/>
          </p:nvSpPr>
          <p:spPr>
            <a:xfrm>
              <a:off x="5113732" y="2230869"/>
              <a:ext cx="494014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" name="矩形 192"/>
            <p:cNvSpPr/>
            <p:nvPr/>
          </p:nvSpPr>
          <p:spPr>
            <a:xfrm>
              <a:off x="5114863" y="2551720"/>
              <a:ext cx="494014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" name="矩形 193"/>
            <p:cNvSpPr/>
            <p:nvPr/>
          </p:nvSpPr>
          <p:spPr>
            <a:xfrm>
              <a:off x="5108189" y="2899684"/>
              <a:ext cx="453438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5" name="矩形 194"/>
            <p:cNvSpPr/>
            <p:nvPr/>
          </p:nvSpPr>
          <p:spPr>
            <a:xfrm>
              <a:off x="5113732" y="3254347"/>
              <a:ext cx="494014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6" name="矩形 195"/>
            <p:cNvSpPr/>
            <p:nvPr/>
          </p:nvSpPr>
          <p:spPr>
            <a:xfrm>
              <a:off x="5634363" y="1972017"/>
              <a:ext cx="473726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7" name="矩形 196"/>
            <p:cNvSpPr/>
            <p:nvPr/>
          </p:nvSpPr>
          <p:spPr>
            <a:xfrm>
              <a:off x="5488517" y="3008265"/>
              <a:ext cx="911609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寄存器组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8" name="矩形 197"/>
            <p:cNvSpPr/>
            <p:nvPr/>
          </p:nvSpPr>
          <p:spPr>
            <a:xfrm>
              <a:off x="6214338" y="2241139"/>
              <a:ext cx="404407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9" name="矩形 198"/>
            <p:cNvSpPr/>
            <p:nvPr/>
          </p:nvSpPr>
          <p:spPr>
            <a:xfrm>
              <a:off x="6206197" y="2660594"/>
              <a:ext cx="404407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" name="任意多边形: 形状 323"/>
            <p:cNvSpPr/>
            <p:nvPr/>
          </p:nvSpPr>
          <p:spPr>
            <a:xfrm>
              <a:off x="8091325" y="2225268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01" name="矩形 200"/>
            <p:cNvSpPr/>
            <p:nvPr/>
          </p:nvSpPr>
          <p:spPr>
            <a:xfrm rot="16200000">
              <a:off x="8150044" y="2533774"/>
              <a:ext cx="559949" cy="31277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cxnSp>
          <p:nvCxnSpPr>
            <p:cNvPr id="202" name="直接连接符 201"/>
            <p:cNvCxnSpPr/>
            <p:nvPr/>
          </p:nvCxnSpPr>
          <p:spPr>
            <a:xfrm>
              <a:off x="8558934" y="2686742"/>
              <a:ext cx="1224035" cy="0"/>
            </a:xfrm>
            <a:prstGeom prst="line">
              <a:avLst/>
            </a:pr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/>
            <p:nvPr/>
          </p:nvCxnSpPr>
          <p:spPr>
            <a:xfrm>
              <a:off x="10567871" y="2685928"/>
              <a:ext cx="780078" cy="0"/>
            </a:xfrm>
            <a:prstGeom prst="line">
              <a:avLst/>
            </a:pr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4" name="组合 203"/>
            <p:cNvGrpSpPr/>
            <p:nvPr/>
          </p:nvGrpSpPr>
          <p:grpSpPr>
            <a:xfrm>
              <a:off x="9717530" y="2080336"/>
              <a:ext cx="916908" cy="1436044"/>
              <a:chOff x="2106940" y="3477998"/>
              <a:chExt cx="952529" cy="1491834"/>
            </a:xfrm>
            <a:grpFill/>
          </p:grpSpPr>
          <p:sp>
            <p:nvSpPr>
              <p:cNvPr id="234" name="矩形 233"/>
              <p:cNvSpPr/>
              <p:nvPr/>
            </p:nvSpPr>
            <p:spPr>
              <a:xfrm>
                <a:off x="2162583" y="3477998"/>
                <a:ext cx="828902" cy="1491834"/>
              </a:xfrm>
              <a:prstGeom prst="rect">
                <a:avLst/>
              </a:prstGeom>
              <a:grpFill/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 dirty="0"/>
              </a:p>
            </p:txBody>
          </p:sp>
          <p:sp>
            <p:nvSpPr>
              <p:cNvPr id="235" name="矩形 234"/>
              <p:cNvSpPr/>
              <p:nvPr/>
            </p:nvSpPr>
            <p:spPr>
              <a:xfrm>
                <a:off x="2317534" y="3480984"/>
                <a:ext cx="492129" cy="324925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6" name="矩形 235"/>
              <p:cNvSpPr/>
              <p:nvPr/>
            </p:nvSpPr>
            <p:spPr>
              <a:xfrm>
                <a:off x="2597199" y="3861428"/>
                <a:ext cx="462270" cy="324925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7" name="矩形 236"/>
              <p:cNvSpPr/>
              <p:nvPr/>
            </p:nvSpPr>
            <p:spPr>
              <a:xfrm>
                <a:off x="2146656" y="3834566"/>
                <a:ext cx="337571" cy="324925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8" name="矩形 237"/>
              <p:cNvSpPr/>
              <p:nvPr/>
            </p:nvSpPr>
            <p:spPr>
              <a:xfrm>
                <a:off x="2182706" y="4068361"/>
                <a:ext cx="760851" cy="548684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2106940" y="4556521"/>
                <a:ext cx="513205" cy="324925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05" name="流程图: 手动输入 146"/>
            <p:cNvSpPr/>
            <p:nvPr/>
          </p:nvSpPr>
          <p:spPr>
            <a:xfrm>
              <a:off x="5216269" y="4031930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206" name="直接连接符 205"/>
            <p:cNvCxnSpPr/>
            <p:nvPr/>
          </p:nvCxnSpPr>
          <p:spPr>
            <a:xfrm>
              <a:off x="4065386" y="2390300"/>
              <a:ext cx="0" cy="1875242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>
              <a:off x="11347949" y="2685928"/>
              <a:ext cx="0" cy="2051171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/>
            <p:nvPr/>
          </p:nvCxnSpPr>
          <p:spPr>
            <a:xfrm>
              <a:off x="4418377" y="2674175"/>
              <a:ext cx="0" cy="345398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9" name="直接连接符 208"/>
            <p:cNvCxnSpPr/>
            <p:nvPr/>
          </p:nvCxnSpPr>
          <p:spPr>
            <a:xfrm>
              <a:off x="4081306" y="4265542"/>
              <a:ext cx="1110987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>
              <a:off x="4797948" y="3414793"/>
              <a:ext cx="0" cy="1304571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1" name="直接连接符 210"/>
            <p:cNvCxnSpPr/>
            <p:nvPr/>
          </p:nvCxnSpPr>
          <p:spPr>
            <a:xfrm>
              <a:off x="4797948" y="4737099"/>
              <a:ext cx="6550001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2" name="直接连接符 211"/>
            <p:cNvCxnSpPr/>
            <p:nvPr/>
          </p:nvCxnSpPr>
          <p:spPr>
            <a:xfrm>
              <a:off x="7437487" y="2942467"/>
              <a:ext cx="0" cy="1222259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>
              <a:off x="7437487" y="2931751"/>
              <a:ext cx="653838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>
              <a:off x="6463709" y="4186176"/>
              <a:ext cx="973778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5" name="等腰三角形 214"/>
            <p:cNvSpPr/>
            <p:nvPr/>
          </p:nvSpPr>
          <p:spPr>
            <a:xfrm>
              <a:off x="2037598" y="2476719"/>
              <a:ext cx="217225" cy="12211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216" name="组合 215"/>
            <p:cNvGrpSpPr/>
            <p:nvPr/>
          </p:nvGrpSpPr>
          <p:grpSpPr>
            <a:xfrm>
              <a:off x="5559031" y="3502497"/>
              <a:ext cx="534589" cy="487432"/>
              <a:chOff x="1853728" y="4285666"/>
              <a:chExt cx="534589" cy="487432"/>
            </a:xfrm>
            <a:grpFill/>
          </p:grpSpPr>
          <p:cxnSp>
            <p:nvCxnSpPr>
              <p:cNvPr id="231" name="直接连接符 230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2" name="矩形 231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3" name="等腰三角形 232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9930977" y="3387885"/>
              <a:ext cx="534589" cy="487432"/>
              <a:chOff x="1853728" y="4285666"/>
              <a:chExt cx="534589" cy="487432"/>
            </a:xfrm>
            <a:grpFill/>
          </p:grpSpPr>
          <p:cxnSp>
            <p:nvCxnSpPr>
              <p:cNvPr id="228" name="直接连接符 227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9" name="矩形 228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0" name="等腰三角形 229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cxnSp>
          <p:nvCxnSpPr>
            <p:cNvPr id="218" name="直接连接符 217"/>
            <p:cNvCxnSpPr/>
            <p:nvPr/>
          </p:nvCxnSpPr>
          <p:spPr>
            <a:xfrm>
              <a:off x="3519779" y="2373601"/>
              <a:ext cx="545607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9" name="直接连接符 218"/>
            <p:cNvCxnSpPr/>
            <p:nvPr/>
          </p:nvCxnSpPr>
          <p:spPr>
            <a:xfrm>
              <a:off x="4431498" y="3019573"/>
              <a:ext cx="680906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20" name="矩形 219"/>
            <p:cNvSpPr/>
            <p:nvPr/>
          </p:nvSpPr>
          <p:spPr>
            <a:xfrm>
              <a:off x="5192293" y="1427929"/>
              <a:ext cx="1177043" cy="37445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705" b="1" dirty="0" err="1">
                  <a:solidFill>
                    <a:srgbClr val="0066FF"/>
                  </a:solidFill>
                  <a:latin typeface="+mn-ea"/>
                  <a:cs typeface="Segoe UI Black" panose="020B0A02040204020203" pitchFamily="34" charset="0"/>
                </a:rPr>
                <a:t>RegWrite</a:t>
              </a:r>
              <a:endParaRPr lang="zh-CN" altLang="en-US" sz="1705" b="1" dirty="0">
                <a:solidFill>
                  <a:srgbClr val="0066FF"/>
                </a:solidFill>
                <a:latin typeface="+mn-ea"/>
                <a:cs typeface="Segoe UI Black" panose="020B0A02040204020203" pitchFamily="34" charset="0"/>
              </a:endParaRPr>
            </a:p>
          </p:txBody>
        </p:sp>
        <p:sp>
          <p:nvSpPr>
            <p:cNvPr id="221" name="矩形 220"/>
            <p:cNvSpPr/>
            <p:nvPr/>
          </p:nvSpPr>
          <p:spPr>
            <a:xfrm>
              <a:off x="7835250" y="1442614"/>
              <a:ext cx="855817" cy="37445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705" b="1" dirty="0" err="1">
                  <a:solidFill>
                    <a:srgbClr val="0066FF"/>
                  </a:solidFill>
                  <a:latin typeface="+mn-ea"/>
                  <a:cs typeface="Segoe UI Black" panose="020B0A02040204020203" pitchFamily="34" charset="0"/>
                </a:rPr>
                <a:t>AluOP</a:t>
              </a:r>
              <a:endParaRPr lang="zh-CN" altLang="en-US" sz="1705" b="1" dirty="0">
                <a:solidFill>
                  <a:srgbClr val="0066FF"/>
                </a:solidFill>
                <a:latin typeface="+mn-ea"/>
                <a:cs typeface="Segoe UI Black" panose="020B0A02040204020203" pitchFamily="34" charset="0"/>
              </a:endParaRPr>
            </a:p>
          </p:txBody>
        </p:sp>
        <p:cxnSp>
          <p:nvCxnSpPr>
            <p:cNvPr id="222" name="直接连接符 221"/>
            <p:cNvCxnSpPr/>
            <p:nvPr/>
          </p:nvCxnSpPr>
          <p:spPr>
            <a:xfrm>
              <a:off x="8325128" y="1816557"/>
              <a:ext cx="0" cy="474778"/>
            </a:xfrm>
            <a:prstGeom prst="line">
              <a:avLst/>
            </a:prstGeom>
            <a:grp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3" name="直接连接符 222"/>
            <p:cNvCxnSpPr/>
            <p:nvPr/>
          </p:nvCxnSpPr>
          <p:spPr>
            <a:xfrm>
              <a:off x="6574403" y="2931751"/>
              <a:ext cx="375140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4" name="直接连接符 223"/>
            <p:cNvCxnSpPr/>
            <p:nvPr/>
          </p:nvCxnSpPr>
          <p:spPr>
            <a:xfrm>
              <a:off x="6949543" y="2942467"/>
              <a:ext cx="0" cy="31188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5" name="直接连接符 224"/>
            <p:cNvCxnSpPr/>
            <p:nvPr/>
          </p:nvCxnSpPr>
          <p:spPr>
            <a:xfrm>
              <a:off x="6949543" y="3258414"/>
              <a:ext cx="2804295" cy="0"/>
            </a:xfrm>
            <a:prstGeom prst="line">
              <a:avLst/>
            </a:prstGeom>
            <a:grp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6" name="直接连接符 225"/>
            <p:cNvCxnSpPr>
              <a:endCxn id="235" idx="0"/>
            </p:cNvCxnSpPr>
            <p:nvPr/>
          </p:nvCxnSpPr>
          <p:spPr>
            <a:xfrm>
              <a:off x="10142109" y="1842947"/>
              <a:ext cx="1267" cy="240263"/>
            </a:xfrm>
            <a:prstGeom prst="line">
              <a:avLst/>
            </a:prstGeom>
            <a:grp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27" name="矩形 226"/>
            <p:cNvSpPr/>
            <p:nvPr/>
          </p:nvSpPr>
          <p:spPr>
            <a:xfrm>
              <a:off x="9502978" y="1442614"/>
              <a:ext cx="1239597" cy="37445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1705" dirty="0" err="1">
                  <a:solidFill>
                    <a:srgbClr val="0066FF"/>
                  </a:solidFill>
                  <a:latin typeface="+mn-ea"/>
                  <a:cs typeface="Segoe UI Black" panose="020B0A02040204020203" pitchFamily="34" charset="0"/>
                </a:rPr>
                <a:t>MemWrite</a:t>
              </a:r>
              <a:endParaRPr lang="zh-CN" altLang="en-US" sz="1705" dirty="0">
                <a:solidFill>
                  <a:srgbClr val="0066FF"/>
                </a:solidFill>
                <a:latin typeface="+mn-ea"/>
                <a:cs typeface="Segoe UI Black" panose="020B0A02040204020203" pitchFamily="34" charset="0"/>
              </a:endParaRPr>
            </a:p>
          </p:txBody>
        </p:sp>
      </p:grpSp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7582" y="995755"/>
            <a:ext cx="607713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96472" y="1703165"/>
            <a:ext cx="3884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latin typeface="+mn-ea"/>
              </a:rPr>
              <a:t>3)</a:t>
            </a:r>
            <a:r>
              <a:rPr lang="en-US" altLang="zh-CN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 </a:t>
            </a:r>
            <a:r>
              <a:rPr lang="en-US" altLang="zh-CN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S</a:t>
            </a:r>
            <a:r>
              <a:rPr lang="en-US" altLang="zh-CN" sz="2400" dirty="0" err="1" smtClean="0">
                <a:latin typeface="+mn-ea"/>
              </a:rPr>
              <a:t>w</a:t>
            </a:r>
            <a:r>
              <a:rPr lang="zh-CN" altLang="en-US" sz="2400" dirty="0" smtClean="0">
                <a:latin typeface="+mn-ea"/>
              </a:rPr>
              <a:t>指令</a:t>
            </a:r>
            <a:r>
              <a:rPr lang="zh-CN" altLang="en-US" sz="2400" dirty="0">
                <a:latin typeface="+mn-ea"/>
              </a:rPr>
              <a:t>数据</a:t>
            </a:r>
            <a:r>
              <a:rPr lang="zh-CN" altLang="en-US" sz="2400" dirty="0" smtClean="0">
                <a:latin typeface="+mn-ea"/>
              </a:rPr>
              <a:t>通路</a:t>
            </a:r>
            <a:endParaRPr lang="zh-CN" altLang="en-US" sz="2400" dirty="0">
              <a:latin typeface="+mn-ea"/>
            </a:endParaRPr>
          </a:p>
        </p:txBody>
      </p:sp>
      <p:sp>
        <p:nvSpPr>
          <p:cNvPr id="6" name="内容占位符 2"/>
          <p:cNvSpPr txBox="1"/>
          <p:nvPr/>
        </p:nvSpPr>
        <p:spPr bwMode="auto">
          <a:xfrm>
            <a:off x="1331946" y="2200906"/>
            <a:ext cx="3427908" cy="54595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86699" tIns="43349" rIns="86699" bIns="43349" numCol="1" anchor="t" anchorCtr="0" compatLnSpc="1"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n"/>
              <a:defRPr lang="zh-CN" altLang="en-US" sz="24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12800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p"/>
              <a:defRPr lang="zh-CN" altLang="en-US"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u"/>
              <a:defRPr lang="zh-CN" altLang="en-US" sz="2000">
                <a:solidFill>
                  <a:schemeClr val="tx1"/>
                </a:solidFill>
                <a:latin typeface="+mn-ea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+mn-ea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ea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None/>
            </a:pPr>
            <a:r>
              <a:rPr lang="en-US" altLang="zh-CN" sz="2600" b="1" kern="0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altLang="zh-CN" sz="2600" b="1" kern="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$s0,32($s1)</a:t>
            </a:r>
            <a:endParaRPr lang="en-US" altLang="zh-CN" sz="2600" b="1" kern="0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en-US" sz="2275" b="1" kern="0" dirty="0">
              <a:solidFill>
                <a:srgbClr val="7030A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788449" y="1986886"/>
            <a:ext cx="5758663" cy="825680"/>
            <a:chOff x="3575175" y="1231065"/>
            <a:chExt cx="6664199" cy="798514"/>
          </a:xfrm>
        </p:grpSpPr>
        <p:sp>
          <p:nvSpPr>
            <p:cNvPr id="8" name="矩形 7"/>
            <p:cNvSpPr/>
            <p:nvPr/>
          </p:nvSpPr>
          <p:spPr>
            <a:xfrm>
              <a:off x="3575175" y="1600954"/>
              <a:ext cx="1200476" cy="428625"/>
            </a:xfrm>
            <a:prstGeom prst="rect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OP</a:t>
              </a:r>
              <a:endParaRPr lang="zh-CN" altLang="en-US" sz="20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9" name="矩形 24"/>
            <p:cNvSpPr/>
            <p:nvPr/>
          </p:nvSpPr>
          <p:spPr>
            <a:xfrm>
              <a:off x="4841832" y="1600954"/>
              <a:ext cx="992736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400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rs</a:t>
              </a:r>
              <a:endParaRPr lang="zh-CN" altLang="en-US" sz="2400" kern="0" baseline="-2500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0" name="矩形 25"/>
            <p:cNvSpPr/>
            <p:nvPr/>
          </p:nvSpPr>
          <p:spPr>
            <a:xfrm>
              <a:off x="5900751" y="1600954"/>
              <a:ext cx="992736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400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rt</a:t>
              </a:r>
              <a:endParaRPr lang="zh-CN" altLang="en-US" sz="24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1" name="矩形 26"/>
            <p:cNvSpPr/>
            <p:nvPr/>
          </p:nvSpPr>
          <p:spPr>
            <a:xfrm>
              <a:off x="6969375" y="1600954"/>
              <a:ext cx="3269999" cy="428625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BACC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ysClr val="window" lastClr="FFFFFF"/>
                  </a:solidFill>
                  <a:latin typeface="+mn-ea"/>
                </a:rPr>
                <a:t>16</a:t>
              </a:r>
              <a:r>
                <a:rPr lang="zh-CN" altLang="en-US" sz="2000" kern="0" dirty="0">
                  <a:solidFill>
                    <a:sysClr val="window" lastClr="FFFFFF"/>
                  </a:solidFill>
                  <a:latin typeface="+mn-ea"/>
                </a:rPr>
                <a:t>位立即数</a:t>
              </a:r>
              <a:endParaRPr lang="zh-CN" altLang="en-US" sz="2000" kern="0" baseline="-25000" dirty="0">
                <a:solidFill>
                  <a:sysClr val="window" lastClr="FFFFFF"/>
                </a:solidFill>
                <a:latin typeface="+mn-ea"/>
              </a:endParaRPr>
            </a:p>
          </p:txBody>
        </p:sp>
        <p:sp>
          <p:nvSpPr>
            <p:cNvPr id="12" name="TextBox 17"/>
            <p:cNvSpPr txBox="1"/>
            <p:nvPr/>
          </p:nvSpPr>
          <p:spPr>
            <a:xfrm>
              <a:off x="3711216" y="1231065"/>
              <a:ext cx="103134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6bits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3" name="TextBox 22"/>
            <p:cNvSpPr txBox="1"/>
            <p:nvPr/>
          </p:nvSpPr>
          <p:spPr>
            <a:xfrm>
              <a:off x="4827126" y="1231065"/>
              <a:ext cx="103134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4" name="TextBox 23"/>
            <p:cNvSpPr txBox="1"/>
            <p:nvPr/>
          </p:nvSpPr>
          <p:spPr>
            <a:xfrm>
              <a:off x="5827216" y="1231065"/>
              <a:ext cx="103318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5" name="TextBox 25"/>
            <p:cNvSpPr txBox="1"/>
            <p:nvPr/>
          </p:nvSpPr>
          <p:spPr>
            <a:xfrm>
              <a:off x="7994688" y="1231065"/>
              <a:ext cx="103318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16bits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</p:grpSp>
      <p:sp>
        <p:nvSpPr>
          <p:cNvPr id="16" name="内容占位符 2"/>
          <p:cNvSpPr txBox="1"/>
          <p:nvPr/>
        </p:nvSpPr>
        <p:spPr bwMode="auto">
          <a:xfrm>
            <a:off x="6637119" y="1041002"/>
            <a:ext cx="3780510" cy="54595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86699" tIns="43349" rIns="86699" bIns="43349" numCol="1" anchor="t" anchorCtr="0" compatLnSpc="1"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n"/>
              <a:defRPr lang="zh-CN" altLang="en-US" sz="24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12800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p"/>
              <a:defRPr lang="zh-CN" altLang="en-US"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u"/>
              <a:defRPr lang="zh-CN" altLang="en-US" sz="2000">
                <a:solidFill>
                  <a:schemeClr val="tx1"/>
                </a:solidFill>
                <a:latin typeface="+mn-ea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+mn-ea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ea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sz="2275" b="1" kern="0" dirty="0">
                <a:cs typeface="Courier New" panose="02070309020205020404" pitchFamily="49" charset="0"/>
              </a:rPr>
              <a:t>M[R[</a:t>
            </a:r>
            <a:r>
              <a:rPr lang="en-US" altLang="zh-CN" sz="2275" b="1" kern="0" dirty="0" err="1">
                <a:cs typeface="Courier New" panose="02070309020205020404" pitchFamily="49" charset="0"/>
              </a:rPr>
              <a:t>Rs</a:t>
            </a:r>
            <a:r>
              <a:rPr lang="en-US" altLang="zh-CN" sz="2275" b="1" kern="0" dirty="0">
                <a:cs typeface="Courier New" panose="02070309020205020404" pitchFamily="49" charset="0"/>
              </a:rPr>
              <a:t>]+</a:t>
            </a:r>
            <a:r>
              <a:rPr lang="en-US" altLang="zh-CN" sz="2275" b="1" kern="0" dirty="0" err="1">
                <a:cs typeface="Courier New" panose="02070309020205020404" pitchFamily="49" charset="0"/>
              </a:rPr>
              <a:t>Imm</a:t>
            </a:r>
            <a:r>
              <a:rPr lang="en-US" altLang="zh-CN" sz="2275" b="1" kern="0" dirty="0" smtClean="0">
                <a:cs typeface="Courier New" panose="02070309020205020404" pitchFamily="49" charset="0"/>
              </a:rPr>
              <a:t>]</a:t>
            </a:r>
            <a:r>
              <a:rPr lang="en-US" altLang="zh-CN" sz="2275" b="1" kern="0" dirty="0" smtClean="0">
                <a:cs typeface="Courier New" panose="02070309020205020404" pitchFamily="49" charset="0"/>
                <a:sym typeface="Symbol" panose="05050102010706020507" pitchFamily="18" charset="2"/>
              </a:rPr>
              <a:t> </a:t>
            </a:r>
            <a:r>
              <a:rPr lang="en-US" altLang="zh-CN" sz="2275" b="1" kern="0" dirty="0" smtClean="0">
                <a:cs typeface="Courier New" panose="02070309020205020404" pitchFamily="49" charset="0"/>
              </a:rPr>
              <a:t>R[</a:t>
            </a:r>
            <a:r>
              <a:rPr lang="en-US" altLang="zh-CN" sz="2275" b="1" kern="0" dirty="0" err="1" smtClean="0">
                <a:cs typeface="Courier New" panose="02070309020205020404" pitchFamily="49" charset="0"/>
              </a:rPr>
              <a:t>rt</a:t>
            </a:r>
            <a:r>
              <a:rPr lang="en-US" altLang="zh-CN" sz="2275" b="1" kern="0" dirty="0" smtClean="0">
                <a:cs typeface="Courier New" panose="02070309020205020404" pitchFamily="49" charset="0"/>
              </a:rPr>
              <a:t>]</a:t>
            </a:r>
            <a:endParaRPr lang="en-US" sz="2275" b="1" kern="0" dirty="0">
              <a:cs typeface="Courier New" panose="02070309020205020404" pitchFamily="49" charset="0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990600" y="2905955"/>
            <a:ext cx="10232571" cy="0"/>
          </a:xfrm>
          <a:prstGeom prst="line">
            <a:avLst/>
          </a:prstGeom>
          <a:ln w="28575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570175" y="3465981"/>
            <a:ext cx="0" cy="45016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4563824" y="4985751"/>
            <a:ext cx="29168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3813128" y="4010313"/>
            <a:ext cx="1094646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 flipV="1">
            <a:off x="2043114" y="4225828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/>
          <p:nvPr/>
        </p:nvSpPr>
        <p:spPr>
          <a:xfrm>
            <a:off x="1806907" y="4270745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4" name="直接连接符 93"/>
          <p:cNvCxnSpPr>
            <a:endCxn id="151" idx="1"/>
          </p:cNvCxnSpPr>
          <p:nvPr/>
        </p:nvCxnSpPr>
        <p:spPr>
          <a:xfrm>
            <a:off x="1628161" y="4007372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>
            <a:off x="2166934" y="4011960"/>
            <a:ext cx="32528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/>
          <p:cNvSpPr/>
          <p:nvPr/>
        </p:nvSpPr>
        <p:spPr>
          <a:xfrm>
            <a:off x="1842808" y="3472486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3285650" y="3740722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3819679" y="4057300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3821751" y="3796758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3813128" y="5589661"/>
            <a:ext cx="423514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5892583" y="4279484"/>
            <a:ext cx="38343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2" name="直接连接符 101"/>
          <p:cNvCxnSpPr/>
          <p:nvPr/>
        </p:nvCxnSpPr>
        <p:spPr>
          <a:xfrm>
            <a:off x="10028096" y="4303503"/>
            <a:ext cx="73963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>
            <a:off x="3862777" y="4023204"/>
            <a:ext cx="0" cy="1778007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>
            <a:off x="10767726" y="4303504"/>
            <a:ext cx="0" cy="1944814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>
            <a:off x="4197465" y="4292360"/>
            <a:ext cx="0" cy="327488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6" name="直接连接符 105"/>
          <p:cNvCxnSpPr/>
          <p:nvPr/>
        </p:nvCxnSpPr>
        <p:spPr>
          <a:xfrm>
            <a:off x="3876780" y="5801212"/>
            <a:ext cx="1087960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>
            <a:off x="4557355" y="4994576"/>
            <a:ext cx="0" cy="123692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4557355" y="6248317"/>
            <a:ext cx="621037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9" name="直接连接符 108"/>
          <p:cNvCxnSpPr/>
          <p:nvPr/>
        </p:nvCxnSpPr>
        <p:spPr>
          <a:xfrm>
            <a:off x="7060029" y="4546741"/>
            <a:ext cx="0" cy="1158883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7060029" y="4536580"/>
            <a:ext cx="619935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>
            <a:off x="6136743" y="5725961"/>
            <a:ext cx="923286" cy="0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组合 111"/>
          <p:cNvGrpSpPr/>
          <p:nvPr/>
        </p:nvGrpSpPr>
        <p:grpSpPr>
          <a:xfrm>
            <a:off x="9221850" y="3730438"/>
            <a:ext cx="869365" cy="1698922"/>
            <a:chOff x="9598996" y="2401764"/>
            <a:chExt cx="916908" cy="1791832"/>
          </a:xfrm>
        </p:grpSpPr>
        <p:grpSp>
          <p:nvGrpSpPr>
            <p:cNvPr id="113" name="组合 112"/>
            <p:cNvGrpSpPr/>
            <p:nvPr/>
          </p:nvGrpSpPr>
          <p:grpSpPr>
            <a:xfrm>
              <a:off x="9598996" y="2401764"/>
              <a:ext cx="916908" cy="1436044"/>
              <a:chOff x="2106940" y="3477998"/>
              <a:chExt cx="952529" cy="1491834"/>
            </a:xfrm>
          </p:grpSpPr>
          <p:sp>
            <p:nvSpPr>
              <p:cNvPr id="118" name="矩形 117"/>
              <p:cNvSpPr/>
              <p:nvPr/>
            </p:nvSpPr>
            <p:spPr>
              <a:xfrm>
                <a:off x="2162583" y="3477998"/>
                <a:ext cx="828902" cy="1491834"/>
              </a:xfrm>
              <a:prstGeom prst="rect">
                <a:avLst/>
              </a:prstGeom>
              <a:solidFill>
                <a:srgbClr val="7FC4FF"/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 dirty="0"/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2317534" y="3480984"/>
                <a:ext cx="492129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2597199" y="3861428"/>
                <a:ext cx="462270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1" name="矩形 120"/>
              <p:cNvSpPr/>
              <p:nvPr/>
            </p:nvSpPr>
            <p:spPr>
              <a:xfrm>
                <a:off x="2146656" y="3834566"/>
                <a:ext cx="337571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2" name="矩形 121"/>
              <p:cNvSpPr/>
              <p:nvPr/>
            </p:nvSpPr>
            <p:spPr>
              <a:xfrm>
                <a:off x="2182706" y="4068361"/>
                <a:ext cx="760851" cy="5486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3" name="矩形 122"/>
              <p:cNvSpPr/>
              <p:nvPr/>
            </p:nvSpPr>
            <p:spPr>
              <a:xfrm>
                <a:off x="2106940" y="4556521"/>
                <a:ext cx="513205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14" name="组合 113"/>
            <p:cNvGrpSpPr/>
            <p:nvPr/>
          </p:nvGrpSpPr>
          <p:grpSpPr>
            <a:xfrm>
              <a:off x="9812444" y="3706164"/>
              <a:ext cx="534589" cy="487432"/>
              <a:chOff x="1853728" y="4285666"/>
              <a:chExt cx="534589" cy="487432"/>
            </a:xfrm>
            <a:solidFill>
              <a:srgbClr val="00B050"/>
            </a:solidFill>
          </p:grpSpPr>
          <p:cxnSp>
            <p:nvCxnSpPr>
              <p:cNvPr id="115" name="直接连接符 114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矩形 115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7" name="等腰三角形 116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solidFill>
                <a:srgbClr val="7FC4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cxnSp>
        <p:nvCxnSpPr>
          <p:cNvPr id="124" name="直接连接符 123"/>
          <p:cNvCxnSpPr/>
          <p:nvPr/>
        </p:nvCxnSpPr>
        <p:spPr>
          <a:xfrm>
            <a:off x="3345462" y="4010313"/>
            <a:ext cx="517316" cy="0"/>
          </a:xfrm>
          <a:prstGeom prst="line">
            <a:avLst/>
          </a:prstGeom>
          <a:ln w="76200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接连接符 124"/>
          <p:cNvCxnSpPr/>
          <p:nvPr/>
        </p:nvCxnSpPr>
        <p:spPr>
          <a:xfrm>
            <a:off x="4209906" y="4619848"/>
            <a:ext cx="64560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6" name="直接连接符 125"/>
          <p:cNvCxnSpPr/>
          <p:nvPr/>
        </p:nvCxnSpPr>
        <p:spPr>
          <a:xfrm>
            <a:off x="7901644" y="3479211"/>
            <a:ext cx="0" cy="45016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7" name="直接连接符 126"/>
          <p:cNvCxnSpPr/>
          <p:nvPr/>
        </p:nvCxnSpPr>
        <p:spPr>
          <a:xfrm>
            <a:off x="6597385" y="4546741"/>
            <a:ext cx="0" cy="295708"/>
          </a:xfrm>
          <a:prstGeom prst="line">
            <a:avLst/>
          </a:prstGeom>
          <a:ln w="76200" cap="sq">
            <a:solidFill>
              <a:srgbClr val="FF6600"/>
            </a:solidFill>
            <a:tailEnd type="non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/>
          <p:nvPr/>
        </p:nvCxnSpPr>
        <p:spPr>
          <a:xfrm>
            <a:off x="6597386" y="4846880"/>
            <a:ext cx="2675247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>
            <a:endCxn id="119" idx="0"/>
          </p:cNvCxnSpPr>
          <p:nvPr/>
        </p:nvCxnSpPr>
        <p:spPr>
          <a:xfrm>
            <a:off x="9624411" y="3502039"/>
            <a:ext cx="1201" cy="227805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30" name="组合 129"/>
          <p:cNvGrpSpPr/>
          <p:nvPr/>
        </p:nvGrpSpPr>
        <p:grpSpPr>
          <a:xfrm>
            <a:off x="4958883" y="5589006"/>
            <a:ext cx="1159685" cy="325965"/>
            <a:chOff x="5251649" y="4526983"/>
            <a:chExt cx="1223105" cy="343791"/>
          </a:xfrm>
        </p:grpSpPr>
        <p:sp>
          <p:nvSpPr>
            <p:cNvPr id="131" name="流程图: 手动输入 146"/>
            <p:cNvSpPr/>
            <p:nvPr/>
          </p:nvSpPr>
          <p:spPr>
            <a:xfrm>
              <a:off x="5251649" y="4526983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rgbClr val="FFC0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5303809" y="4558000"/>
              <a:ext cx="107560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4325363" y="3652406"/>
            <a:ext cx="412805" cy="720244"/>
            <a:chOff x="4434729" y="2072700"/>
            <a:chExt cx="435380" cy="759632"/>
          </a:xfrm>
        </p:grpSpPr>
        <p:sp>
          <p:nvSpPr>
            <p:cNvPr id="134" name="矩形 133"/>
            <p:cNvSpPr/>
            <p:nvPr/>
          </p:nvSpPr>
          <p:spPr>
            <a:xfrm>
              <a:off x="4434729" y="2072700"/>
              <a:ext cx="427955" cy="4045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895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rs</a:t>
              </a:r>
              <a:endParaRPr lang="en-US" altLang="zh-CN" sz="1895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5" name="矩形 134"/>
            <p:cNvSpPr/>
            <p:nvPr/>
          </p:nvSpPr>
          <p:spPr>
            <a:xfrm>
              <a:off x="4452718" y="2427248"/>
              <a:ext cx="417391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b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rt</a:t>
              </a:r>
              <a:endParaRPr lang="zh-CN" altLang="en-US" sz="1895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8123327" y="3945898"/>
            <a:ext cx="1160567" cy="358378"/>
            <a:chOff x="8440401" y="2627044"/>
            <a:chExt cx="1224035" cy="377977"/>
          </a:xfrm>
        </p:grpSpPr>
        <p:cxnSp>
          <p:nvCxnSpPr>
            <p:cNvPr id="137" name="直接连接符 136"/>
            <p:cNvCxnSpPr/>
            <p:nvPr/>
          </p:nvCxnSpPr>
          <p:spPr>
            <a:xfrm>
              <a:off x="8440401" y="3005021"/>
              <a:ext cx="1224035" cy="0"/>
            </a:xfrm>
            <a:prstGeom prst="line">
              <a:avLst/>
            </a:prstGeom>
            <a:ln w="76200" cap="sq">
              <a:solidFill>
                <a:srgbClr val="FF6600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矩形 137"/>
            <p:cNvSpPr/>
            <p:nvPr/>
          </p:nvSpPr>
          <p:spPr>
            <a:xfrm>
              <a:off x="8673394" y="2627044"/>
              <a:ext cx="658008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705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地址</a:t>
              </a:r>
              <a:endParaRPr lang="zh-CN" altLang="en-US" sz="1705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6083651" y="3680017"/>
            <a:ext cx="1634549" cy="856555"/>
            <a:chOff x="6289174" y="2346630"/>
            <a:chExt cx="1723936" cy="903400"/>
          </a:xfrm>
        </p:grpSpPr>
        <p:cxnSp>
          <p:nvCxnSpPr>
            <p:cNvPr id="140" name="直接连接符 139"/>
            <p:cNvCxnSpPr/>
            <p:nvPr/>
          </p:nvCxnSpPr>
          <p:spPr>
            <a:xfrm>
              <a:off x="6455870" y="3250030"/>
              <a:ext cx="375140" cy="0"/>
            </a:xfrm>
            <a:prstGeom prst="line">
              <a:avLst/>
            </a:prstGeom>
            <a:ln w="76200" cap="sq">
              <a:solidFill>
                <a:srgbClr val="FF6600"/>
              </a:solidFill>
              <a:tailEnd type="non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>
              <a:off x="6473742" y="2739827"/>
              <a:ext cx="1539368" cy="0"/>
            </a:xfrm>
            <a:prstGeom prst="line">
              <a:avLst/>
            </a:prstGeom>
            <a:ln w="76200" cap="sq">
              <a:solidFill>
                <a:srgbClr val="FF6600"/>
              </a:solidFill>
              <a:tailEnd type="triangle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2" name="组合 141"/>
            <p:cNvGrpSpPr/>
            <p:nvPr/>
          </p:nvGrpSpPr>
          <p:grpSpPr>
            <a:xfrm>
              <a:off x="6289174" y="2346630"/>
              <a:ext cx="1640095" cy="900350"/>
              <a:chOff x="6289174" y="2346630"/>
              <a:chExt cx="1640095" cy="900350"/>
            </a:xfrm>
          </p:grpSpPr>
          <p:sp>
            <p:nvSpPr>
              <p:cNvPr id="143" name="矩形 142"/>
              <p:cNvSpPr/>
              <p:nvPr/>
            </p:nvSpPr>
            <p:spPr>
              <a:xfrm>
                <a:off x="6289174" y="2346630"/>
                <a:ext cx="1640095" cy="4045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/>
                <a:r>
                  <a:rPr lang="zh-CN" altLang="en-US" sz="1895" b="1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  </a:t>
                </a:r>
                <a:r>
                  <a:rPr lang="en-US" altLang="zh-CN" sz="1895" b="1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R[</a:t>
                </a:r>
                <a:r>
                  <a:rPr lang="en-US" altLang="zh-CN" sz="1895" b="1" kern="0" dirty="0">
                    <a:solidFill>
                      <a:srgbClr val="7030A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  <a:sym typeface="+mn-ea"/>
                  </a:rPr>
                  <a:t>$s1</a:t>
                </a:r>
                <a:r>
                  <a:rPr lang="en-US" altLang="zh-CN" sz="1895" b="1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]</a:t>
                </a:r>
                <a:endParaRPr lang="zh-CN" altLang="en-US" sz="1895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4" name="矩形 143"/>
              <p:cNvSpPr/>
              <p:nvPr/>
            </p:nvSpPr>
            <p:spPr>
              <a:xfrm>
                <a:off x="6297798" y="2842464"/>
                <a:ext cx="1178047" cy="4045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/>
                <a:r>
                  <a:rPr lang="en-US" altLang="zh-CN" sz="1895" b="1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  R[</a:t>
                </a:r>
                <a:r>
                  <a:rPr lang="en-US" altLang="zh-CN" sz="1895" b="1" kern="0" dirty="0">
                    <a:solidFill>
                      <a:srgbClr val="7030A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  <a:sym typeface="+mn-ea"/>
                  </a:rPr>
                  <a:t>$s0</a:t>
                </a:r>
                <a:r>
                  <a:rPr lang="en-US" altLang="zh-CN" sz="1895" b="1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]</a:t>
                </a:r>
                <a:endParaRPr lang="zh-CN" altLang="en-US" sz="1895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45" name="组合 144"/>
          <p:cNvGrpSpPr/>
          <p:nvPr/>
        </p:nvGrpSpPr>
        <p:grpSpPr>
          <a:xfrm>
            <a:off x="7679956" y="3866730"/>
            <a:ext cx="469409" cy="860645"/>
            <a:chOff x="7972792" y="2543547"/>
            <a:chExt cx="495080" cy="907711"/>
          </a:xfrm>
        </p:grpSpPr>
        <p:sp>
          <p:nvSpPr>
            <p:cNvPr id="146" name="任意多边形: 形状 323"/>
            <p:cNvSpPr/>
            <p:nvPr/>
          </p:nvSpPr>
          <p:spPr>
            <a:xfrm>
              <a:off x="7972792" y="2543547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99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47" name="矩形 146"/>
            <p:cNvSpPr/>
            <p:nvPr/>
          </p:nvSpPr>
          <p:spPr>
            <a:xfrm rot="16200000">
              <a:off x="7953123" y="2768766"/>
              <a:ext cx="716724" cy="312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32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148" name="矩形 147"/>
          <p:cNvSpPr/>
          <p:nvPr/>
        </p:nvSpPr>
        <p:spPr>
          <a:xfrm>
            <a:off x="7059866" y="4213448"/>
            <a:ext cx="678180" cy="2914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30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立即数</a:t>
            </a:r>
            <a:endParaRPr lang="zh-CN" altLang="en-US" sz="13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49" name="直接连接符 148"/>
          <p:cNvCxnSpPr/>
          <p:nvPr/>
        </p:nvCxnSpPr>
        <p:spPr>
          <a:xfrm>
            <a:off x="2174132" y="4006185"/>
            <a:ext cx="329281" cy="8256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0" name="组合 149"/>
          <p:cNvGrpSpPr/>
          <p:nvPr/>
        </p:nvGrpSpPr>
        <p:grpSpPr>
          <a:xfrm>
            <a:off x="1922798" y="3793045"/>
            <a:ext cx="239223" cy="429550"/>
            <a:chOff x="1900781" y="2465832"/>
            <a:chExt cx="252305" cy="453041"/>
          </a:xfrm>
        </p:grpSpPr>
        <p:sp>
          <p:nvSpPr>
            <p:cNvPr id="151" name="矩形 150"/>
            <p:cNvSpPr/>
            <p:nvPr/>
          </p:nvSpPr>
          <p:spPr>
            <a:xfrm>
              <a:off x="1900781" y="2465832"/>
              <a:ext cx="252305" cy="453041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52" name="等腰三角形 151"/>
            <p:cNvSpPr/>
            <p:nvPr/>
          </p:nvSpPr>
          <p:spPr>
            <a:xfrm>
              <a:off x="1919065" y="2794998"/>
              <a:ext cx="217225" cy="122111"/>
            </a:xfrm>
            <a:prstGeom prst="triangl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153" name="直接连接符 152"/>
          <p:cNvCxnSpPr/>
          <p:nvPr/>
        </p:nvCxnSpPr>
        <p:spPr>
          <a:xfrm>
            <a:off x="3876780" y="4292360"/>
            <a:ext cx="1004244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4" name="组合 153"/>
          <p:cNvGrpSpPr/>
          <p:nvPr/>
        </p:nvGrpSpPr>
        <p:grpSpPr>
          <a:xfrm>
            <a:off x="4851511" y="3626610"/>
            <a:ext cx="1432231" cy="1913280"/>
            <a:chOff x="4989656" y="2290296"/>
            <a:chExt cx="1510556" cy="2017912"/>
          </a:xfrm>
        </p:grpSpPr>
        <p:sp>
          <p:nvSpPr>
            <p:cNvPr id="155" name="矩形 154"/>
            <p:cNvSpPr/>
            <p:nvPr/>
          </p:nvSpPr>
          <p:spPr>
            <a:xfrm>
              <a:off x="5010643" y="2327384"/>
              <a:ext cx="1417422" cy="162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56" name="矩形 155"/>
            <p:cNvSpPr/>
            <p:nvPr/>
          </p:nvSpPr>
          <p:spPr>
            <a:xfrm>
              <a:off x="4995199" y="2549148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7" name="矩形 156"/>
            <p:cNvSpPr/>
            <p:nvPr/>
          </p:nvSpPr>
          <p:spPr>
            <a:xfrm>
              <a:off x="4996330" y="2869999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8" name="矩形 157"/>
            <p:cNvSpPr/>
            <p:nvPr/>
          </p:nvSpPr>
          <p:spPr>
            <a:xfrm>
              <a:off x="4989656" y="3217963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9" name="矩形 158"/>
            <p:cNvSpPr/>
            <p:nvPr/>
          </p:nvSpPr>
          <p:spPr>
            <a:xfrm>
              <a:off x="4995199" y="3572626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0" name="矩形 159"/>
            <p:cNvSpPr/>
            <p:nvPr/>
          </p:nvSpPr>
          <p:spPr>
            <a:xfrm>
              <a:off x="5515830" y="2290296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1" name="矩形 160"/>
            <p:cNvSpPr/>
            <p:nvPr/>
          </p:nvSpPr>
          <p:spPr>
            <a:xfrm>
              <a:off x="5369984" y="3326543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寄存器组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2" name="矩形 161"/>
            <p:cNvSpPr/>
            <p:nvPr/>
          </p:nvSpPr>
          <p:spPr>
            <a:xfrm>
              <a:off x="6095805" y="2559418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63" name="组合 162"/>
            <p:cNvGrpSpPr/>
            <p:nvPr/>
          </p:nvGrpSpPr>
          <p:grpSpPr>
            <a:xfrm>
              <a:off x="5440498" y="3810179"/>
              <a:ext cx="534589" cy="498029"/>
              <a:chOff x="1853728" y="4275069"/>
              <a:chExt cx="534589" cy="498029"/>
            </a:xfrm>
            <a:solidFill>
              <a:srgbClr val="FFCCFF"/>
            </a:solidFill>
          </p:grpSpPr>
          <p:cxnSp>
            <p:nvCxnSpPr>
              <p:cNvPr id="165" name="直接连接符 164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6" name="矩形 165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7" name="等腰三角形 166"/>
              <p:cNvSpPr/>
              <p:nvPr/>
            </p:nvSpPr>
            <p:spPr>
              <a:xfrm>
                <a:off x="1994241" y="4275069"/>
                <a:ext cx="217225" cy="122111"/>
              </a:xfrm>
              <a:prstGeom prst="triangl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sp>
          <p:nvSpPr>
            <p:cNvPr id="164" name="矩形 163"/>
            <p:cNvSpPr/>
            <p:nvPr/>
          </p:nvSpPr>
          <p:spPr>
            <a:xfrm>
              <a:off x="6082489" y="3016226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2484084" y="3706786"/>
            <a:ext cx="895565" cy="1370404"/>
            <a:chOff x="2153669" y="3581315"/>
            <a:chExt cx="981236" cy="1387999"/>
          </a:xfrm>
        </p:grpSpPr>
        <p:sp>
          <p:nvSpPr>
            <p:cNvPr id="169" name="矩形 168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rgbClr val="00B05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70" name="矩形 169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1" name="矩形 170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2" name="矩形 171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  <a:solidFill>
              <a:srgbClr val="00B050"/>
            </a:solidFill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165" name="矩形 164"/>
          <p:cNvSpPr/>
          <p:nvPr/>
        </p:nvSpPr>
        <p:spPr>
          <a:xfrm>
            <a:off x="617581" y="757167"/>
            <a:ext cx="607713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621" y="1366728"/>
            <a:ext cx="5849053" cy="201804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37" y="4466438"/>
            <a:ext cx="6083336" cy="2123125"/>
          </a:xfrm>
          <a:prstGeom prst="rect">
            <a:avLst/>
          </a:prstGeom>
        </p:spPr>
      </p:pic>
      <p:pic>
        <p:nvPicPr>
          <p:cNvPr id="512" name="图片 5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543" y="3131539"/>
            <a:ext cx="6195676" cy="2162719"/>
          </a:xfrm>
          <a:prstGeom prst="rect">
            <a:avLst/>
          </a:prstGeom>
        </p:spPr>
      </p:pic>
      <p:sp>
        <p:nvSpPr>
          <p:cNvPr id="513" name="文本框 512"/>
          <p:cNvSpPr txBox="1"/>
          <p:nvPr/>
        </p:nvSpPr>
        <p:spPr>
          <a:xfrm>
            <a:off x="5290457" y="2856515"/>
            <a:ext cx="47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</a:t>
            </a:r>
            <a:endParaRPr lang="zh-CN" altLang="en-US" dirty="0"/>
          </a:p>
        </p:txBody>
      </p:sp>
      <p:sp>
        <p:nvSpPr>
          <p:cNvPr id="170" name="文本框 169"/>
          <p:cNvSpPr txBox="1"/>
          <p:nvPr/>
        </p:nvSpPr>
        <p:spPr>
          <a:xfrm>
            <a:off x="4659085" y="5980715"/>
            <a:ext cx="631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LW</a:t>
            </a:r>
            <a:endParaRPr lang="zh-CN" altLang="en-US" dirty="0"/>
          </a:p>
        </p:txBody>
      </p:sp>
      <p:sp>
        <p:nvSpPr>
          <p:cNvPr id="171" name="文本框 170"/>
          <p:cNvSpPr txBox="1"/>
          <p:nvPr/>
        </p:nvSpPr>
        <p:spPr>
          <a:xfrm>
            <a:off x="10036628" y="4848600"/>
            <a:ext cx="631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SW</a:t>
            </a:r>
            <a:endParaRPr lang="zh-CN" altLang="en-US" dirty="0"/>
          </a:p>
        </p:txBody>
      </p:sp>
      <p:sp>
        <p:nvSpPr>
          <p:cNvPr id="514" name="文本框 513"/>
          <p:cNvSpPr txBox="1"/>
          <p:nvPr/>
        </p:nvSpPr>
        <p:spPr>
          <a:xfrm>
            <a:off x="7489370" y="1018777"/>
            <a:ext cx="39624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 smtClean="0"/>
              <a:t>哪些部件输入有多个来源</a:t>
            </a:r>
            <a:endParaRPr lang="zh-CN" altLang="en-US" sz="2200" dirty="0"/>
          </a:p>
        </p:txBody>
      </p:sp>
      <p:sp>
        <p:nvSpPr>
          <p:cNvPr id="515" name="矩形 514"/>
          <p:cNvSpPr/>
          <p:nvPr/>
        </p:nvSpPr>
        <p:spPr>
          <a:xfrm>
            <a:off x="617583" y="1374808"/>
            <a:ext cx="6262188" cy="2023895"/>
          </a:xfrm>
          <a:prstGeom prst="rect">
            <a:avLst/>
          </a:prstGeom>
          <a:noFill/>
          <a:ln>
            <a:solidFill>
              <a:srgbClr val="99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矩形 173"/>
          <p:cNvSpPr/>
          <p:nvPr/>
        </p:nvSpPr>
        <p:spPr>
          <a:xfrm>
            <a:off x="549410" y="4549973"/>
            <a:ext cx="6262188" cy="2133856"/>
          </a:xfrm>
          <a:prstGeom prst="rect">
            <a:avLst/>
          </a:prstGeom>
          <a:noFill/>
          <a:ln>
            <a:solidFill>
              <a:srgbClr val="99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TextBox 24"/>
          <p:cNvSpPr txBox="1"/>
          <p:nvPr/>
        </p:nvSpPr>
        <p:spPr>
          <a:xfrm>
            <a:off x="7120619" y="1468109"/>
            <a:ext cx="35580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zh-CN" altLang="en-US" sz="24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 </a:t>
            </a:r>
            <a:r>
              <a:rPr lang="zh-CN" altLang="en-US" sz="2200" dirty="0" smtClean="0">
                <a:latin typeface="+mn-ea"/>
                <a:sym typeface="Arial" panose="020B0604020202020204" pitchFamily="34" charset="0"/>
              </a:rPr>
              <a:t>寄存器组</a:t>
            </a:r>
            <a:r>
              <a:rPr lang="en-US" altLang="zh-CN" sz="2200" dirty="0" smtClean="0">
                <a:latin typeface="+mn-ea"/>
                <a:sym typeface="Arial" panose="020B0604020202020204" pitchFamily="34" charset="0"/>
              </a:rPr>
              <a:t>W# (</a:t>
            </a:r>
            <a:r>
              <a:rPr lang="en-US" altLang="zh-CN" sz="2200" dirty="0" err="1" smtClean="0">
                <a:latin typeface="+mn-ea"/>
                <a:sym typeface="Arial" panose="020B0604020202020204" pitchFamily="34" charset="0"/>
              </a:rPr>
              <a:t>rd,rt</a:t>
            </a:r>
            <a:r>
              <a:rPr lang="en-US" altLang="zh-CN" sz="2200" dirty="0" smtClean="0">
                <a:latin typeface="+mn-ea"/>
                <a:sym typeface="Arial" panose="020B0604020202020204" pitchFamily="34" charset="0"/>
              </a:rPr>
              <a:t>)</a:t>
            </a:r>
            <a:endParaRPr lang="en-US" altLang="zh-CN" sz="2200" dirty="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176" name="TextBox 24"/>
          <p:cNvSpPr txBox="1"/>
          <p:nvPr/>
        </p:nvSpPr>
        <p:spPr>
          <a:xfrm>
            <a:off x="7113270" y="1931035"/>
            <a:ext cx="47028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zh-CN" altLang="en-US" sz="24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 </a:t>
            </a:r>
            <a:r>
              <a:rPr lang="zh-CN" altLang="en-US" sz="2200" dirty="0" smtClean="0">
                <a:latin typeface="+mn-ea"/>
                <a:sym typeface="Arial" panose="020B0604020202020204" pitchFamily="34" charset="0"/>
              </a:rPr>
              <a:t>寄存器组</a:t>
            </a:r>
            <a:r>
              <a:rPr lang="en-US" altLang="zh-CN" sz="2200" dirty="0" smtClean="0">
                <a:latin typeface="+mn-ea"/>
                <a:sym typeface="Arial" panose="020B0604020202020204" pitchFamily="34" charset="0"/>
              </a:rPr>
              <a:t> WD</a:t>
            </a:r>
            <a:r>
              <a:rPr lang="zh-CN" altLang="en-US" sz="2200" dirty="0" smtClean="0">
                <a:latin typeface="+mn-ea"/>
                <a:sym typeface="Arial" panose="020B0604020202020204" pitchFamily="34" charset="0"/>
              </a:rPr>
              <a:t>端口</a:t>
            </a:r>
            <a:r>
              <a:rPr lang="en-US" altLang="zh-CN" sz="2200" dirty="0" smtClean="0">
                <a:latin typeface="+mn-ea"/>
                <a:sym typeface="Arial" panose="020B0604020202020204" pitchFamily="34" charset="0"/>
              </a:rPr>
              <a:t> (ALU,MEM</a:t>
            </a:r>
            <a:r>
              <a:rPr lang="zh-CN" altLang="en-US" sz="2200" dirty="0" smtClean="0">
                <a:latin typeface="+mn-ea"/>
                <a:sym typeface="Arial" panose="020B0604020202020204" pitchFamily="34" charset="0"/>
              </a:rPr>
              <a:t>输出</a:t>
            </a:r>
            <a:r>
              <a:rPr lang="en-US" altLang="zh-CN" sz="2200" dirty="0" smtClean="0">
                <a:latin typeface="+mn-ea"/>
                <a:sym typeface="Arial" panose="020B0604020202020204" pitchFamily="34" charset="0"/>
              </a:rPr>
              <a:t>)</a:t>
            </a:r>
            <a:endParaRPr lang="en-US" altLang="zh-CN" sz="2200" dirty="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177" name="TextBox 24"/>
          <p:cNvSpPr txBox="1"/>
          <p:nvPr/>
        </p:nvSpPr>
        <p:spPr>
          <a:xfrm>
            <a:off x="7125064" y="2392790"/>
            <a:ext cx="355800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zh-CN" altLang="en-US" sz="24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 </a:t>
            </a:r>
            <a:r>
              <a:rPr lang="en-US" altLang="zh-CN" sz="2200" dirty="0" smtClean="0">
                <a:latin typeface="+mn-ea"/>
                <a:sym typeface="Arial" panose="020B0604020202020204" pitchFamily="34" charset="0"/>
              </a:rPr>
              <a:t>ALU W# (</a:t>
            </a:r>
            <a:r>
              <a:rPr lang="zh-CN" altLang="en-US" sz="2200" dirty="0">
                <a:latin typeface="+mn-ea"/>
                <a:sym typeface="Arial" panose="020B0604020202020204" pitchFamily="34" charset="0"/>
              </a:rPr>
              <a:t>立即数</a:t>
            </a:r>
            <a:r>
              <a:rPr lang="en-US" altLang="zh-CN" sz="2200" dirty="0" smtClean="0">
                <a:latin typeface="+mn-ea"/>
                <a:sym typeface="Arial" panose="020B0604020202020204" pitchFamily="34" charset="0"/>
              </a:rPr>
              <a:t>,</a:t>
            </a:r>
            <a:r>
              <a:rPr lang="en-US" altLang="zh-CN" sz="2200" dirty="0" err="1" smtClean="0">
                <a:latin typeface="+mn-ea"/>
                <a:sym typeface="Arial" panose="020B0604020202020204" pitchFamily="34" charset="0"/>
              </a:rPr>
              <a:t>R2</a:t>
            </a:r>
            <a:r>
              <a:rPr lang="en-US" altLang="zh-CN" sz="2200" dirty="0" smtClean="0">
                <a:latin typeface="+mn-ea"/>
                <a:sym typeface="Arial" panose="020B0604020202020204" pitchFamily="34" charset="0"/>
              </a:rPr>
              <a:t>)</a:t>
            </a:r>
            <a:endParaRPr lang="en-US" altLang="zh-CN" sz="2200" dirty="0"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4" grpId="0"/>
      <p:bldP spid="175" grpId="0"/>
      <p:bldP spid="176" grpId="0"/>
      <p:bldP spid="17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7582" y="995755"/>
            <a:ext cx="607713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796472" y="1683929"/>
            <a:ext cx="3884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latin typeface="+mn-ea"/>
              </a:rPr>
              <a:t>4)</a:t>
            </a:r>
            <a:r>
              <a:rPr lang="en-US" altLang="zh-CN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 </a:t>
            </a:r>
            <a:r>
              <a:rPr lang="zh-CN" altLang="en-US" sz="2400" dirty="0" smtClean="0">
                <a:latin typeface="+mn-ea"/>
              </a:rPr>
              <a:t>数据通路合并与验证</a:t>
            </a:r>
            <a:endParaRPr lang="zh-CN" altLang="en-US" sz="2400" dirty="0">
              <a:latin typeface="+mn-ea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022035" y="2296538"/>
            <a:ext cx="7585731" cy="4424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75" kern="0" dirty="0" smtClean="0">
                <a:latin typeface="+mn-ea"/>
                <a:cs typeface="Courier New" panose="02070309020205020404" pitchFamily="49" charset="0"/>
              </a:rPr>
              <a:t>合并方法：凡是</a:t>
            </a:r>
            <a:r>
              <a:rPr lang="zh-CN" altLang="en-US" sz="2275" kern="0" dirty="0">
                <a:latin typeface="+mn-ea"/>
                <a:cs typeface="Courier New" panose="02070309020205020404" pitchFamily="49" charset="0"/>
              </a:rPr>
              <a:t>有多个输入来源的，增加</a:t>
            </a:r>
            <a:r>
              <a:rPr lang="en-US" altLang="zh-CN" sz="2275" kern="0" dirty="0">
                <a:latin typeface="+mn-ea"/>
                <a:cs typeface="Courier New" panose="02070309020205020404" pitchFamily="49" charset="0"/>
              </a:rPr>
              <a:t>MUX</a:t>
            </a:r>
            <a:r>
              <a:rPr lang="zh-CN" altLang="en-US" sz="2275" kern="0" dirty="0">
                <a:latin typeface="+mn-ea"/>
                <a:cs typeface="Courier New" panose="02070309020205020404" pitchFamily="49" charset="0"/>
              </a:rPr>
              <a:t>，引入</a:t>
            </a:r>
            <a:r>
              <a:rPr lang="zh-CN" altLang="en-US" sz="2275" kern="0" dirty="0">
                <a:solidFill>
                  <a:srgbClr val="3438F6"/>
                </a:solidFill>
                <a:latin typeface="+mn-ea"/>
                <a:cs typeface="Courier New" panose="02070309020205020404" pitchFamily="49" charset="0"/>
              </a:rPr>
              <a:t>控点</a:t>
            </a:r>
            <a:endParaRPr lang="zh-CN" altLang="en-US" sz="2275" kern="0" dirty="0">
              <a:solidFill>
                <a:srgbClr val="3438F6"/>
              </a:solidFill>
              <a:latin typeface="+mn-ea"/>
              <a:cs typeface="Courier New" panose="02070309020205020404" pitchFamily="49" charset="0"/>
            </a:endParaRPr>
          </a:p>
        </p:txBody>
      </p:sp>
      <p:sp>
        <p:nvSpPr>
          <p:cNvPr id="78" name="流程图: 手动输入 146"/>
          <p:cNvSpPr/>
          <p:nvPr/>
        </p:nvSpPr>
        <p:spPr>
          <a:xfrm>
            <a:off x="4443720" y="5597775"/>
            <a:ext cx="1159685" cy="292496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-1" fmla="*/ 0 w 10000"/>
              <a:gd name="connsiteY0-2" fmla="*/ 9483 h 17483"/>
              <a:gd name="connsiteX1-3" fmla="*/ 10000 w 10000"/>
              <a:gd name="connsiteY1-4" fmla="*/ 0 h 17483"/>
              <a:gd name="connsiteX2-5" fmla="*/ 10000 w 10000"/>
              <a:gd name="connsiteY2-6" fmla="*/ 17483 h 17483"/>
              <a:gd name="connsiteX3-7" fmla="*/ 0 w 10000"/>
              <a:gd name="connsiteY3-8" fmla="*/ 17483 h 17483"/>
              <a:gd name="connsiteX4-9" fmla="*/ 0 w 10000"/>
              <a:gd name="connsiteY4-10" fmla="*/ 9483 h 17483"/>
              <a:gd name="connsiteX0-11" fmla="*/ 0 w 10000"/>
              <a:gd name="connsiteY0-12" fmla="*/ 5355 h 13355"/>
              <a:gd name="connsiteX1-13" fmla="*/ 10000 w 10000"/>
              <a:gd name="connsiteY1-14" fmla="*/ 0 h 13355"/>
              <a:gd name="connsiteX2-15" fmla="*/ 10000 w 10000"/>
              <a:gd name="connsiteY2-16" fmla="*/ 13355 h 13355"/>
              <a:gd name="connsiteX3-17" fmla="*/ 0 w 10000"/>
              <a:gd name="connsiteY3-18" fmla="*/ 13355 h 13355"/>
              <a:gd name="connsiteX4-19" fmla="*/ 0 w 10000"/>
              <a:gd name="connsiteY4-20" fmla="*/ 5355 h 133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3355">
                <a:moveTo>
                  <a:pt x="0" y="5355"/>
                </a:moveTo>
                <a:lnTo>
                  <a:pt x="10000" y="0"/>
                </a:lnTo>
                <a:lnTo>
                  <a:pt x="10000" y="13355"/>
                </a:lnTo>
                <a:lnTo>
                  <a:pt x="0" y="13355"/>
                </a:lnTo>
                <a:lnTo>
                  <a:pt x="0" y="5355"/>
                </a:lnTo>
                <a:close/>
              </a:path>
            </a:pathLst>
          </a:custGeom>
          <a:solidFill>
            <a:srgbClr val="ED7D3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79" name="直接连接符 78"/>
          <p:cNvCxnSpPr/>
          <p:nvPr/>
        </p:nvCxnSpPr>
        <p:spPr>
          <a:xfrm>
            <a:off x="5107898" y="3449012"/>
            <a:ext cx="0" cy="362094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5619244" y="4422974"/>
            <a:ext cx="924532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>
            <a:off x="5692884" y="4045620"/>
            <a:ext cx="1476815" cy="1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>
            <a:off x="3687201" y="5003813"/>
            <a:ext cx="65804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3" name="任意多边形: 形状 256"/>
          <p:cNvSpPr/>
          <p:nvPr/>
        </p:nvSpPr>
        <p:spPr>
          <a:xfrm flipV="1">
            <a:off x="4180137" y="4558200"/>
            <a:ext cx="177578" cy="98981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84" name="直接连接符 83"/>
          <p:cNvCxnSpPr/>
          <p:nvPr/>
        </p:nvCxnSpPr>
        <p:spPr>
          <a:xfrm>
            <a:off x="3366515" y="4310422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3353470" y="4025433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" name="矩形 85"/>
          <p:cNvSpPr/>
          <p:nvPr/>
        </p:nvSpPr>
        <p:spPr>
          <a:xfrm>
            <a:off x="1412533" y="3811107"/>
            <a:ext cx="239223" cy="429550"/>
          </a:xfrm>
          <a:prstGeom prst="rect">
            <a:avLst/>
          </a:prstGeom>
          <a:solidFill>
            <a:srgbClr val="59B2FF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87" name="直接连接符 86"/>
          <p:cNvCxnSpPr/>
          <p:nvPr/>
        </p:nvCxnSpPr>
        <p:spPr>
          <a:xfrm flipV="1">
            <a:off x="1532849" y="4243890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矩形 87"/>
          <p:cNvSpPr/>
          <p:nvPr/>
        </p:nvSpPr>
        <p:spPr>
          <a:xfrm>
            <a:off x="1296642" y="4288806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9" name="直接连接符 88"/>
          <p:cNvCxnSpPr>
            <a:endCxn id="86" idx="1"/>
          </p:cNvCxnSpPr>
          <p:nvPr/>
        </p:nvCxnSpPr>
        <p:spPr>
          <a:xfrm>
            <a:off x="1117896" y="4025434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>
            <a:off x="1656669" y="4030022"/>
            <a:ext cx="32528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矩形 90"/>
          <p:cNvSpPr/>
          <p:nvPr/>
        </p:nvSpPr>
        <p:spPr>
          <a:xfrm>
            <a:off x="1332544" y="3490548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1973820" y="3720310"/>
            <a:ext cx="895565" cy="1370404"/>
            <a:chOff x="2153669" y="3581315"/>
            <a:chExt cx="981236" cy="1387999"/>
          </a:xfrm>
        </p:grpSpPr>
        <p:sp>
          <p:nvSpPr>
            <p:cNvPr id="93" name="矩形 92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rgbClr val="00B05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</a:endParaRPr>
            </a:p>
          </p:txBody>
        </p:sp>
        <p:sp>
          <p:nvSpPr>
            <p:cNvPr id="94" name="矩形 93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7" name="矩形 96"/>
          <p:cNvSpPr/>
          <p:nvPr/>
        </p:nvSpPr>
        <p:spPr>
          <a:xfrm>
            <a:off x="2775385" y="3758784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3309414" y="4075362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3311486" y="3814820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3285727" y="4570965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3302863" y="5607723"/>
            <a:ext cx="423514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4578355" y="5635390"/>
            <a:ext cx="101983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5577179" y="5716320"/>
            <a:ext cx="8178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4" name="组合 103"/>
          <p:cNvGrpSpPr/>
          <p:nvPr/>
        </p:nvGrpSpPr>
        <p:grpSpPr>
          <a:xfrm>
            <a:off x="3909274" y="4405072"/>
            <a:ext cx="269626" cy="509573"/>
            <a:chOff x="4451072" y="4543951"/>
            <a:chExt cx="284372" cy="537440"/>
          </a:xfrm>
        </p:grpSpPr>
        <p:sp>
          <p:nvSpPr>
            <p:cNvPr id="105" name="流程图: 手动操作 104"/>
            <p:cNvSpPr/>
            <p:nvPr/>
          </p:nvSpPr>
          <p:spPr>
            <a:xfrm rot="16200000">
              <a:off x="4335027" y="4701403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06" name="矩形 105"/>
            <p:cNvSpPr/>
            <p:nvPr/>
          </p:nvSpPr>
          <p:spPr>
            <a:xfrm>
              <a:off x="4451072" y="4543951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7" name="流程图: 手动操作 106"/>
          <p:cNvSpPr/>
          <p:nvPr/>
        </p:nvSpPr>
        <p:spPr>
          <a:xfrm rot="16200000">
            <a:off x="6399129" y="4446490"/>
            <a:ext cx="505805" cy="214765"/>
          </a:xfrm>
          <a:prstGeom prst="flowChartManualOperation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08" name="矩形 107"/>
          <p:cNvSpPr/>
          <p:nvPr/>
        </p:nvSpPr>
        <p:spPr>
          <a:xfrm>
            <a:off x="6488638" y="4304073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流程图: 手动操作 108"/>
          <p:cNvSpPr/>
          <p:nvPr/>
        </p:nvSpPr>
        <p:spPr>
          <a:xfrm rot="16200000">
            <a:off x="10111941" y="4102275"/>
            <a:ext cx="505805" cy="214765"/>
          </a:xfrm>
          <a:prstGeom prst="flowChartManualOperation">
            <a:avLst/>
          </a:prstGeom>
          <a:solidFill>
            <a:srgbClr val="FFFF00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10" name="矩形 109"/>
          <p:cNvSpPr/>
          <p:nvPr/>
        </p:nvSpPr>
        <p:spPr>
          <a:xfrm>
            <a:off x="10203033" y="3975471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1" name="直接连接符 110"/>
          <p:cNvCxnSpPr/>
          <p:nvPr/>
        </p:nvCxnSpPr>
        <p:spPr>
          <a:xfrm flipV="1">
            <a:off x="6752419" y="4593371"/>
            <a:ext cx="438559" cy="3344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矩形 111"/>
          <p:cNvSpPr/>
          <p:nvPr/>
        </p:nvSpPr>
        <p:spPr>
          <a:xfrm>
            <a:off x="6713815" y="4341634"/>
            <a:ext cx="52450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6704332" y="3811107"/>
            <a:ext cx="5341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4" name="任意多边形: 形状 323"/>
          <p:cNvSpPr/>
          <p:nvPr/>
        </p:nvSpPr>
        <p:spPr>
          <a:xfrm>
            <a:off x="7169699" y="3884792"/>
            <a:ext cx="443363" cy="860645"/>
          </a:xfrm>
          <a:custGeom>
            <a:avLst/>
            <a:gdLst>
              <a:gd name="connsiteX0" fmla="*/ 0 w 485775"/>
              <a:gd name="connsiteY0" fmla="*/ 0 h 942975"/>
              <a:gd name="connsiteX1" fmla="*/ 0 w 485775"/>
              <a:gd name="connsiteY1" fmla="*/ 404812 h 942975"/>
              <a:gd name="connsiteX2" fmla="*/ 238125 w 485775"/>
              <a:gd name="connsiteY2" fmla="*/ 466725 h 942975"/>
              <a:gd name="connsiteX3" fmla="*/ 9525 w 485775"/>
              <a:gd name="connsiteY3" fmla="*/ 528637 h 942975"/>
              <a:gd name="connsiteX4" fmla="*/ 9525 w 485775"/>
              <a:gd name="connsiteY4" fmla="*/ 942975 h 942975"/>
              <a:gd name="connsiteX5" fmla="*/ 485775 w 485775"/>
              <a:gd name="connsiteY5" fmla="*/ 814387 h 942975"/>
              <a:gd name="connsiteX6" fmla="*/ 485775 w 485775"/>
              <a:gd name="connsiteY6" fmla="*/ 119062 h 942975"/>
              <a:gd name="connsiteX7" fmla="*/ 0 w 485775"/>
              <a:gd name="connsiteY7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775" h="942975">
                <a:moveTo>
                  <a:pt x="0" y="0"/>
                </a:moveTo>
                <a:lnTo>
                  <a:pt x="0" y="404812"/>
                </a:lnTo>
                <a:lnTo>
                  <a:pt x="238125" y="466725"/>
                </a:lnTo>
                <a:lnTo>
                  <a:pt x="9525" y="528637"/>
                </a:lnTo>
                <a:lnTo>
                  <a:pt x="9525" y="942975"/>
                </a:lnTo>
                <a:lnTo>
                  <a:pt x="485775" y="814387"/>
                </a:lnTo>
                <a:lnTo>
                  <a:pt x="485775" y="119062"/>
                </a:lnTo>
                <a:lnTo>
                  <a:pt x="0" y="0"/>
                </a:lnTo>
                <a:close/>
              </a:path>
            </a:pathLst>
          </a:custGeom>
          <a:solidFill>
            <a:srgbClr val="ED7D3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15" name="矩形 114"/>
          <p:cNvSpPr/>
          <p:nvPr/>
        </p:nvSpPr>
        <p:spPr>
          <a:xfrm rot="16200000">
            <a:off x="7225374" y="4177302"/>
            <a:ext cx="53091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ALU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7598877" y="4051474"/>
            <a:ext cx="96853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7581458" y="4618357"/>
            <a:ext cx="88319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8" name="直接连接符 117"/>
          <p:cNvCxnSpPr/>
          <p:nvPr/>
        </p:nvCxnSpPr>
        <p:spPr>
          <a:xfrm>
            <a:off x="7613062" y="4322337"/>
            <a:ext cx="1160567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/>
        </p:nvCxnSpPr>
        <p:spPr>
          <a:xfrm>
            <a:off x="9517831" y="4321565"/>
            <a:ext cx="739630" cy="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0" name="组合 119"/>
          <p:cNvGrpSpPr/>
          <p:nvPr/>
        </p:nvGrpSpPr>
        <p:grpSpPr>
          <a:xfrm>
            <a:off x="8711583" y="3747375"/>
            <a:ext cx="869365" cy="1361582"/>
            <a:chOff x="2106940" y="3477998"/>
            <a:chExt cx="952529" cy="1491834"/>
          </a:xfrm>
        </p:grpSpPr>
        <p:sp>
          <p:nvSpPr>
            <p:cNvPr id="121" name="矩形 120"/>
            <p:cNvSpPr/>
            <p:nvPr/>
          </p:nvSpPr>
          <p:spPr>
            <a:xfrm>
              <a:off x="2162583" y="3477998"/>
              <a:ext cx="828902" cy="1491834"/>
            </a:xfrm>
            <a:prstGeom prst="rect">
              <a:avLst/>
            </a:prstGeom>
            <a:solidFill>
              <a:srgbClr val="79F5F9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 dirty="0"/>
            </a:p>
          </p:txBody>
        </p:sp>
        <p:sp>
          <p:nvSpPr>
            <p:cNvPr id="122" name="矩形 121"/>
            <p:cNvSpPr/>
            <p:nvPr/>
          </p:nvSpPr>
          <p:spPr>
            <a:xfrm>
              <a:off x="2317534" y="3480984"/>
              <a:ext cx="492129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3" name="矩形 122"/>
            <p:cNvSpPr/>
            <p:nvPr/>
          </p:nvSpPr>
          <p:spPr>
            <a:xfrm>
              <a:off x="2597199" y="3861428"/>
              <a:ext cx="46227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2146656" y="3834566"/>
              <a:ext cx="337571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2182706" y="4068361"/>
              <a:ext cx="760851" cy="5486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2106940" y="4556521"/>
              <a:ext cx="513205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27" name="矩形 126"/>
          <p:cNvSpPr/>
          <p:nvPr/>
        </p:nvSpPr>
        <p:spPr>
          <a:xfrm>
            <a:off x="9460666" y="4051205"/>
            <a:ext cx="8547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矩形 127"/>
          <p:cNvSpPr/>
          <p:nvPr/>
        </p:nvSpPr>
        <p:spPr>
          <a:xfrm>
            <a:off x="9499260" y="5890271"/>
            <a:ext cx="12326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WriteBackData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9" name="直接连接符 128"/>
          <p:cNvCxnSpPr/>
          <p:nvPr/>
        </p:nvCxnSpPr>
        <p:spPr>
          <a:xfrm>
            <a:off x="3352513" y="4028885"/>
            <a:ext cx="0" cy="1790388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任意多边形: 形状 256"/>
          <p:cNvSpPr/>
          <p:nvPr/>
        </p:nvSpPr>
        <p:spPr>
          <a:xfrm flipV="1">
            <a:off x="10472227" y="4045694"/>
            <a:ext cx="213448" cy="145964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31" name="直接连接符 130"/>
          <p:cNvCxnSpPr>
            <a:stCxn id="130" idx="0"/>
          </p:cNvCxnSpPr>
          <p:nvPr/>
        </p:nvCxnSpPr>
        <p:spPr>
          <a:xfrm>
            <a:off x="10685674" y="4191658"/>
            <a:ext cx="0" cy="2006447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>
            <a:off x="3352513" y="4788229"/>
            <a:ext cx="57286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3" name="直接连接符 132"/>
          <p:cNvCxnSpPr/>
          <p:nvPr/>
        </p:nvCxnSpPr>
        <p:spPr>
          <a:xfrm>
            <a:off x="3687200" y="4524238"/>
            <a:ext cx="24923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4" name="直接连接符 133"/>
          <p:cNvCxnSpPr/>
          <p:nvPr/>
        </p:nvCxnSpPr>
        <p:spPr>
          <a:xfrm>
            <a:off x="3687200" y="4321566"/>
            <a:ext cx="0" cy="19675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5" name="直接连接符 134"/>
          <p:cNvCxnSpPr/>
          <p:nvPr/>
        </p:nvCxnSpPr>
        <p:spPr>
          <a:xfrm>
            <a:off x="3367608" y="5819273"/>
            <a:ext cx="10533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6" name="直接连接符 135"/>
          <p:cNvCxnSpPr/>
          <p:nvPr/>
        </p:nvCxnSpPr>
        <p:spPr>
          <a:xfrm>
            <a:off x="3687200" y="5003813"/>
            <a:ext cx="0" cy="1194292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7" name="直接连接符 136"/>
          <p:cNvCxnSpPr/>
          <p:nvPr/>
        </p:nvCxnSpPr>
        <p:spPr>
          <a:xfrm>
            <a:off x="3687200" y="6198105"/>
            <a:ext cx="698895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8" name="直接连接符 137"/>
          <p:cNvCxnSpPr/>
          <p:nvPr/>
        </p:nvCxnSpPr>
        <p:spPr>
          <a:xfrm>
            <a:off x="9802730" y="3550077"/>
            <a:ext cx="0" cy="485934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9" name="直接连接符 138"/>
          <p:cNvCxnSpPr/>
          <p:nvPr/>
        </p:nvCxnSpPr>
        <p:spPr>
          <a:xfrm>
            <a:off x="9809681" y="4034292"/>
            <a:ext cx="44778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0" name="直接连接符 139"/>
          <p:cNvCxnSpPr/>
          <p:nvPr/>
        </p:nvCxnSpPr>
        <p:spPr>
          <a:xfrm>
            <a:off x="5984354" y="4899262"/>
            <a:ext cx="276347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5984354" y="4440578"/>
            <a:ext cx="0" cy="43160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6244469" y="4710334"/>
            <a:ext cx="0" cy="1005986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3" name="直接连接符 142"/>
          <p:cNvCxnSpPr/>
          <p:nvPr/>
        </p:nvCxnSpPr>
        <p:spPr>
          <a:xfrm>
            <a:off x="6262861" y="4710718"/>
            <a:ext cx="27051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4" name="直接连接符 143"/>
          <p:cNvCxnSpPr/>
          <p:nvPr/>
        </p:nvCxnSpPr>
        <p:spPr>
          <a:xfrm>
            <a:off x="5626478" y="5744023"/>
            <a:ext cx="61799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5" name="等腰三角形 144"/>
          <p:cNvSpPr/>
          <p:nvPr/>
        </p:nvSpPr>
        <p:spPr>
          <a:xfrm>
            <a:off x="1429870" y="4123205"/>
            <a:ext cx="205961" cy="115779"/>
          </a:xfrm>
          <a:prstGeom prst="triangle">
            <a:avLst/>
          </a:prstGeom>
          <a:solidFill>
            <a:srgbClr val="59B2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146" name="组合 145"/>
          <p:cNvGrpSpPr/>
          <p:nvPr/>
        </p:nvGrpSpPr>
        <p:grpSpPr>
          <a:xfrm>
            <a:off x="4341246" y="3644672"/>
            <a:ext cx="1432231" cy="1913280"/>
            <a:chOff x="4716432" y="2134995"/>
            <a:chExt cx="1510556" cy="2017912"/>
          </a:xfrm>
        </p:grpSpPr>
        <p:sp>
          <p:nvSpPr>
            <p:cNvPr id="147" name="矩形 146"/>
            <p:cNvSpPr/>
            <p:nvPr/>
          </p:nvSpPr>
          <p:spPr>
            <a:xfrm>
              <a:off x="4737419" y="2172083"/>
              <a:ext cx="1417422" cy="1620000"/>
            </a:xfrm>
            <a:prstGeom prst="rect">
              <a:avLst/>
            </a:prstGeom>
            <a:solidFill>
              <a:srgbClr val="FFCC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48" name="矩形 147"/>
            <p:cNvSpPr/>
            <p:nvPr/>
          </p:nvSpPr>
          <p:spPr>
            <a:xfrm>
              <a:off x="4721975" y="2393847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9" name="矩形 148"/>
            <p:cNvSpPr/>
            <p:nvPr/>
          </p:nvSpPr>
          <p:spPr>
            <a:xfrm>
              <a:off x="4723106" y="2714698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0" name="矩形 149"/>
            <p:cNvSpPr/>
            <p:nvPr/>
          </p:nvSpPr>
          <p:spPr>
            <a:xfrm>
              <a:off x="4716432" y="3062662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1" name="矩形 150"/>
            <p:cNvSpPr/>
            <p:nvPr/>
          </p:nvSpPr>
          <p:spPr>
            <a:xfrm>
              <a:off x="4721975" y="3417325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2" name="矩形 151"/>
            <p:cNvSpPr/>
            <p:nvPr/>
          </p:nvSpPr>
          <p:spPr>
            <a:xfrm>
              <a:off x="5242606" y="2134995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3" name="矩形 152"/>
            <p:cNvSpPr/>
            <p:nvPr/>
          </p:nvSpPr>
          <p:spPr>
            <a:xfrm>
              <a:off x="5096760" y="3171242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寄存器组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4" name="矩形 153"/>
            <p:cNvSpPr/>
            <p:nvPr/>
          </p:nvSpPr>
          <p:spPr>
            <a:xfrm>
              <a:off x="5822581" y="2404117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5" name="矩形 154"/>
            <p:cNvSpPr/>
            <p:nvPr/>
          </p:nvSpPr>
          <p:spPr>
            <a:xfrm>
              <a:off x="5814440" y="2823572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56" name="组合 155"/>
            <p:cNvGrpSpPr/>
            <p:nvPr/>
          </p:nvGrpSpPr>
          <p:grpSpPr>
            <a:xfrm>
              <a:off x="5167274" y="3654878"/>
              <a:ext cx="534589" cy="498029"/>
              <a:chOff x="1853728" y="4275069"/>
              <a:chExt cx="534589" cy="498029"/>
            </a:xfrm>
            <a:solidFill>
              <a:srgbClr val="FFCCFF"/>
            </a:solidFill>
          </p:grpSpPr>
          <p:cxnSp>
            <p:nvCxnSpPr>
              <p:cNvPr id="157" name="直接连接符 156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8" name="矩形 157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9" name="等腰三角形 158"/>
              <p:cNvSpPr/>
              <p:nvPr/>
            </p:nvSpPr>
            <p:spPr>
              <a:xfrm>
                <a:off x="1994241" y="4275069"/>
                <a:ext cx="217225" cy="122111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160" name="组合 159"/>
          <p:cNvGrpSpPr/>
          <p:nvPr/>
        </p:nvGrpSpPr>
        <p:grpSpPr>
          <a:xfrm>
            <a:off x="8913962" y="4987126"/>
            <a:ext cx="506870" cy="462158"/>
            <a:chOff x="1853728" y="4285666"/>
            <a:chExt cx="534589" cy="487432"/>
          </a:xfrm>
          <a:solidFill>
            <a:srgbClr val="00B050"/>
          </a:solidFill>
        </p:grpSpPr>
        <p:cxnSp>
          <p:nvCxnSpPr>
            <p:cNvPr id="161" name="直接连接符 160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矩形 161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3" name="等腰三角形 162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rgbClr val="79F5F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164" name="直接连接符 163"/>
          <p:cNvCxnSpPr/>
          <p:nvPr/>
        </p:nvCxnSpPr>
        <p:spPr>
          <a:xfrm>
            <a:off x="2835197" y="4025433"/>
            <a:ext cx="51731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5" name="直接连接符 164"/>
          <p:cNvCxnSpPr/>
          <p:nvPr/>
        </p:nvCxnSpPr>
        <p:spPr>
          <a:xfrm>
            <a:off x="8523816" y="3550076"/>
            <a:ext cx="125589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8523815" y="3550076"/>
            <a:ext cx="0" cy="77148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7" name="直接连接符 166"/>
          <p:cNvCxnSpPr/>
          <p:nvPr/>
        </p:nvCxnSpPr>
        <p:spPr>
          <a:xfrm>
            <a:off x="7401235" y="3449012"/>
            <a:ext cx="0" cy="479656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8" name="矩形 167"/>
          <p:cNvSpPr/>
          <p:nvPr/>
        </p:nvSpPr>
        <p:spPr>
          <a:xfrm>
            <a:off x="4561582" y="3116288"/>
            <a:ext cx="1204176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 err="1">
                <a:solidFill>
                  <a:srgbClr val="0066FF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RegWrite</a:t>
            </a:r>
            <a:endParaRPr lang="zh-CN" altLang="en-US" sz="1705" dirty="0">
              <a:solidFill>
                <a:srgbClr val="0066FF"/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69" name="组合 168"/>
          <p:cNvGrpSpPr/>
          <p:nvPr/>
        </p:nvGrpSpPr>
        <p:grpSpPr>
          <a:xfrm>
            <a:off x="6167872" y="3116286"/>
            <a:ext cx="881973" cy="1207450"/>
            <a:chOff x="6642953" y="1806131"/>
            <a:chExt cx="930206" cy="1273481"/>
          </a:xfrm>
        </p:grpSpPr>
        <p:cxnSp>
          <p:nvCxnSpPr>
            <p:cNvPr id="170" name="直接连接符 169"/>
            <p:cNvCxnSpPr/>
            <p:nvPr/>
          </p:nvCxnSpPr>
          <p:spPr>
            <a:xfrm>
              <a:off x="7148592" y="2157053"/>
              <a:ext cx="0" cy="922559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1" name="矩形 170"/>
            <p:cNvSpPr/>
            <p:nvPr/>
          </p:nvSpPr>
          <p:spPr>
            <a:xfrm>
              <a:off x="6642953" y="1806131"/>
              <a:ext cx="930206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 err="1">
                  <a:solidFill>
                    <a:srgbClr val="FF000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AluSrc</a:t>
              </a:r>
              <a:endParaRPr lang="zh-CN" altLang="en-US" sz="1705" dirty="0">
                <a:solidFill>
                  <a:srgbClr val="FF0000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172" name="矩形 171"/>
          <p:cNvSpPr/>
          <p:nvPr/>
        </p:nvSpPr>
        <p:spPr>
          <a:xfrm>
            <a:off x="7039274" y="3116288"/>
            <a:ext cx="862737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 err="1">
                <a:solidFill>
                  <a:srgbClr val="0066FF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AluOP</a:t>
            </a:r>
            <a:endParaRPr lang="zh-CN" altLang="en-US" sz="1705" dirty="0">
              <a:solidFill>
                <a:srgbClr val="0066FF"/>
              </a:solidFill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73" name="组合 172"/>
          <p:cNvGrpSpPr/>
          <p:nvPr/>
        </p:nvGrpSpPr>
        <p:grpSpPr>
          <a:xfrm>
            <a:off x="9659993" y="3116287"/>
            <a:ext cx="1422184" cy="848087"/>
            <a:chOff x="10326051" y="1806131"/>
            <a:chExt cx="1499960" cy="894467"/>
          </a:xfrm>
        </p:grpSpPr>
        <p:cxnSp>
          <p:nvCxnSpPr>
            <p:cNvPr id="174" name="直接连接符 173"/>
            <p:cNvCxnSpPr/>
            <p:nvPr/>
          </p:nvCxnSpPr>
          <p:spPr>
            <a:xfrm>
              <a:off x="11045226" y="2165088"/>
              <a:ext cx="0" cy="53551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5" name="矩形 174"/>
            <p:cNvSpPr/>
            <p:nvPr/>
          </p:nvSpPr>
          <p:spPr>
            <a:xfrm>
              <a:off x="10326051" y="1806131"/>
              <a:ext cx="1499960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 err="1">
                  <a:solidFill>
                    <a:srgbClr val="FF000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MemToReg</a:t>
              </a:r>
              <a:endParaRPr lang="zh-CN" altLang="en-US" sz="1705" dirty="0">
                <a:solidFill>
                  <a:srgbClr val="FF0000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3597041" y="3116288"/>
            <a:ext cx="960519" cy="1331910"/>
            <a:chOff x="3931530" y="1806131"/>
            <a:chExt cx="1013048" cy="1404749"/>
          </a:xfrm>
        </p:grpSpPr>
        <p:cxnSp>
          <p:nvCxnSpPr>
            <p:cNvPr id="177" name="直接连接符 176"/>
            <p:cNvCxnSpPr/>
            <p:nvPr/>
          </p:nvCxnSpPr>
          <p:spPr>
            <a:xfrm>
              <a:off x="4413014" y="2165088"/>
              <a:ext cx="0" cy="1045792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8" name="矩形 177"/>
            <p:cNvSpPr/>
            <p:nvPr/>
          </p:nvSpPr>
          <p:spPr>
            <a:xfrm>
              <a:off x="3931530" y="1806131"/>
              <a:ext cx="1013048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 err="1">
                  <a:solidFill>
                    <a:srgbClr val="FF0000"/>
                  </a:solidFill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RegDst</a:t>
              </a:r>
              <a:endParaRPr lang="zh-CN" altLang="en-US" sz="1705" dirty="0">
                <a:solidFill>
                  <a:srgbClr val="FF0000"/>
                </a:solidFill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179" name="椭圆 178"/>
          <p:cNvSpPr/>
          <p:nvPr/>
        </p:nvSpPr>
        <p:spPr bwMode="auto">
          <a:xfrm>
            <a:off x="3650865" y="4278971"/>
            <a:ext cx="708564" cy="708564"/>
          </a:xfrm>
          <a:prstGeom prst="ellipse">
            <a:avLst/>
          </a:prstGeom>
          <a:noFill/>
          <a:ln w="19050">
            <a:solidFill>
              <a:srgbClr val="FF6600"/>
            </a:solidFill>
            <a:prstDash val="dash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6699" tIns="43349" rIns="86699" bIns="43349" numCol="1" rtlCol="0" anchor="t" anchorCtr="0" compatLnSpc="1"/>
          <a:lstStyle/>
          <a:p>
            <a:pPr algn="ctr"/>
            <a:endParaRPr lang="zh-CN" altLang="en-US" sz="379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80" name="椭圆 179"/>
          <p:cNvSpPr/>
          <p:nvPr/>
        </p:nvSpPr>
        <p:spPr bwMode="auto">
          <a:xfrm>
            <a:off x="6228097" y="4193140"/>
            <a:ext cx="708564" cy="708564"/>
          </a:xfrm>
          <a:prstGeom prst="ellipse">
            <a:avLst/>
          </a:prstGeom>
          <a:noFill/>
          <a:ln w="19050">
            <a:solidFill>
              <a:srgbClr val="FF6600"/>
            </a:solidFill>
            <a:prstDash val="dash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6699" tIns="43349" rIns="86699" bIns="43349" numCol="1" rtlCol="0" anchor="t" anchorCtr="0" compatLnSpc="1"/>
          <a:lstStyle/>
          <a:p>
            <a:pPr algn="ctr"/>
            <a:endParaRPr lang="zh-CN" altLang="en-US" sz="379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81" name="椭圆 180"/>
          <p:cNvSpPr/>
          <p:nvPr/>
        </p:nvSpPr>
        <p:spPr bwMode="auto">
          <a:xfrm>
            <a:off x="10010562" y="3866397"/>
            <a:ext cx="708564" cy="708564"/>
          </a:xfrm>
          <a:prstGeom prst="ellipse">
            <a:avLst/>
          </a:prstGeom>
          <a:noFill/>
          <a:ln w="19050">
            <a:solidFill>
              <a:srgbClr val="FF6600"/>
            </a:solidFill>
            <a:prstDash val="dash"/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6699" tIns="43349" rIns="86699" bIns="43349" numCol="1" rtlCol="0" anchor="t" anchorCtr="0" compatLnSpc="1"/>
          <a:lstStyle/>
          <a:p>
            <a:pPr algn="ctr"/>
            <a:endParaRPr lang="zh-CN" altLang="en-US" sz="379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 animBg="1"/>
      <p:bldP spid="180" grpId="0" animBg="1"/>
      <p:bldP spid="18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7583" y="908353"/>
            <a:ext cx="607713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5" name="流程图: 手动输入 146"/>
          <p:cNvSpPr/>
          <p:nvPr/>
        </p:nvSpPr>
        <p:spPr>
          <a:xfrm>
            <a:off x="4909932" y="5462454"/>
            <a:ext cx="1159685" cy="292496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-1" fmla="*/ 0 w 10000"/>
              <a:gd name="connsiteY0-2" fmla="*/ 9483 h 17483"/>
              <a:gd name="connsiteX1-3" fmla="*/ 10000 w 10000"/>
              <a:gd name="connsiteY1-4" fmla="*/ 0 h 17483"/>
              <a:gd name="connsiteX2-5" fmla="*/ 10000 w 10000"/>
              <a:gd name="connsiteY2-6" fmla="*/ 17483 h 17483"/>
              <a:gd name="connsiteX3-7" fmla="*/ 0 w 10000"/>
              <a:gd name="connsiteY3-8" fmla="*/ 17483 h 17483"/>
              <a:gd name="connsiteX4-9" fmla="*/ 0 w 10000"/>
              <a:gd name="connsiteY4-10" fmla="*/ 9483 h 17483"/>
              <a:gd name="connsiteX0-11" fmla="*/ 0 w 10000"/>
              <a:gd name="connsiteY0-12" fmla="*/ 5355 h 13355"/>
              <a:gd name="connsiteX1-13" fmla="*/ 10000 w 10000"/>
              <a:gd name="connsiteY1-14" fmla="*/ 0 h 13355"/>
              <a:gd name="connsiteX2-15" fmla="*/ 10000 w 10000"/>
              <a:gd name="connsiteY2-16" fmla="*/ 13355 h 13355"/>
              <a:gd name="connsiteX3-17" fmla="*/ 0 w 10000"/>
              <a:gd name="connsiteY3-18" fmla="*/ 13355 h 13355"/>
              <a:gd name="connsiteX4-19" fmla="*/ 0 w 10000"/>
              <a:gd name="connsiteY4-20" fmla="*/ 5355 h 133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3355">
                <a:moveTo>
                  <a:pt x="0" y="5355"/>
                </a:moveTo>
                <a:lnTo>
                  <a:pt x="10000" y="0"/>
                </a:lnTo>
                <a:lnTo>
                  <a:pt x="10000" y="13355"/>
                </a:lnTo>
                <a:lnTo>
                  <a:pt x="0" y="13355"/>
                </a:lnTo>
                <a:lnTo>
                  <a:pt x="0" y="5355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6" name="组合 5"/>
          <p:cNvGrpSpPr/>
          <p:nvPr/>
        </p:nvGrpSpPr>
        <p:grpSpPr>
          <a:xfrm>
            <a:off x="4824328" y="2928661"/>
            <a:ext cx="705542" cy="450160"/>
            <a:chOff x="5039741" y="3208161"/>
            <a:chExt cx="597546" cy="457491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4824328" y="2928661"/>
            <a:ext cx="705542" cy="450160"/>
            <a:chOff x="5039741" y="3208161"/>
            <a:chExt cx="597546" cy="457491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2" name="直接连接符 11"/>
          <p:cNvCxnSpPr/>
          <p:nvPr/>
        </p:nvCxnSpPr>
        <p:spPr>
          <a:xfrm>
            <a:off x="4530315" y="3077522"/>
            <a:ext cx="0" cy="1066918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4530315" y="3077522"/>
            <a:ext cx="0" cy="1066918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4" name="组合 13"/>
          <p:cNvGrpSpPr/>
          <p:nvPr/>
        </p:nvGrpSpPr>
        <p:grpSpPr>
          <a:xfrm>
            <a:off x="4835292" y="2717840"/>
            <a:ext cx="2305227" cy="1317624"/>
            <a:chOff x="5039741" y="3208161"/>
            <a:chExt cx="597546" cy="45749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" name="组合 16"/>
          <p:cNvGrpSpPr/>
          <p:nvPr/>
        </p:nvGrpSpPr>
        <p:grpSpPr>
          <a:xfrm>
            <a:off x="4819795" y="2498214"/>
            <a:ext cx="3059940" cy="1137035"/>
            <a:chOff x="5039741" y="3208161"/>
            <a:chExt cx="597546" cy="457491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0" name="任意多边形: 形状 191"/>
          <p:cNvSpPr/>
          <p:nvPr/>
        </p:nvSpPr>
        <p:spPr>
          <a:xfrm>
            <a:off x="4817242" y="2075842"/>
            <a:ext cx="4809684" cy="1399342"/>
          </a:xfrm>
          <a:custGeom>
            <a:avLst/>
            <a:gdLst>
              <a:gd name="connsiteX0" fmla="*/ 0 w 4762500"/>
              <a:gd name="connsiteY0" fmla="*/ 0 h 1600200"/>
              <a:gd name="connsiteX1" fmla="*/ 4762500 w 4762500"/>
              <a:gd name="connsiteY1" fmla="*/ 0 h 1600200"/>
              <a:gd name="connsiteX2" fmla="*/ 4762500 w 4762500"/>
              <a:gd name="connsiteY2" fmla="*/ 1600200 h 1600200"/>
              <a:gd name="connsiteX0-1" fmla="*/ 0 w 4762500"/>
              <a:gd name="connsiteY0-2" fmla="*/ 0 h 1593057"/>
              <a:gd name="connsiteX1-3" fmla="*/ 4762500 w 4762500"/>
              <a:gd name="connsiteY1-4" fmla="*/ 0 h 1593057"/>
              <a:gd name="connsiteX2-5" fmla="*/ 4762500 w 4762500"/>
              <a:gd name="connsiteY2-6" fmla="*/ 1593057 h 1593057"/>
              <a:gd name="connsiteX0-7" fmla="*/ 0 w 4762500"/>
              <a:gd name="connsiteY0-8" fmla="*/ 0 h 1600201"/>
              <a:gd name="connsiteX1-9" fmla="*/ 4762500 w 4762500"/>
              <a:gd name="connsiteY1-10" fmla="*/ 0 h 1600201"/>
              <a:gd name="connsiteX2-11" fmla="*/ 4762500 w 4762500"/>
              <a:gd name="connsiteY2-12" fmla="*/ 1600201 h 16002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762500" h="1600201">
                <a:moveTo>
                  <a:pt x="0" y="0"/>
                </a:moveTo>
                <a:lnTo>
                  <a:pt x="4762500" y="0"/>
                </a:lnTo>
                <a:lnTo>
                  <a:pt x="4762500" y="1600201"/>
                </a:ln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21" name="组合 20"/>
          <p:cNvGrpSpPr/>
          <p:nvPr/>
        </p:nvGrpSpPr>
        <p:grpSpPr>
          <a:xfrm>
            <a:off x="4806802" y="1864656"/>
            <a:ext cx="6006406" cy="1849765"/>
            <a:chOff x="5039741" y="3208161"/>
            <a:chExt cx="597546" cy="457491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4" name="直接连接符 23"/>
          <p:cNvCxnSpPr/>
          <p:nvPr/>
        </p:nvCxnSpPr>
        <p:spPr>
          <a:xfrm>
            <a:off x="10812833" y="1864726"/>
            <a:ext cx="0" cy="1849765"/>
          </a:xfrm>
          <a:prstGeom prst="line">
            <a:avLst/>
          </a:prstGeom>
          <a:noFill/>
          <a:ln w="3175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7879360" y="2498284"/>
            <a:ext cx="0" cy="1137035"/>
          </a:xfrm>
          <a:prstGeom prst="line">
            <a:avLst/>
          </a:prstGeom>
          <a:noFill/>
          <a:ln w="508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529496" y="2928731"/>
            <a:ext cx="0" cy="450160"/>
          </a:xfrm>
          <a:prstGeom prst="line">
            <a:avLst/>
          </a:prstGeom>
          <a:noFill/>
          <a:ln w="3175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7140144" y="2717910"/>
            <a:ext cx="0" cy="1317624"/>
          </a:xfrm>
          <a:prstGeom prst="line">
            <a:avLst/>
          </a:prstGeom>
          <a:noFill/>
          <a:ln w="3175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6096000" y="4121958"/>
            <a:ext cx="92453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4163957" y="4702796"/>
            <a:ext cx="65804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0" name="任意多边形: 形状 256"/>
          <p:cNvSpPr/>
          <p:nvPr/>
        </p:nvSpPr>
        <p:spPr>
          <a:xfrm flipV="1">
            <a:off x="4656893" y="4257184"/>
            <a:ext cx="177578" cy="98981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31" name="直接连接符 30"/>
          <p:cNvCxnSpPr/>
          <p:nvPr/>
        </p:nvCxnSpPr>
        <p:spPr>
          <a:xfrm>
            <a:off x="3843271" y="4009405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829269" y="3744602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4810800" y="2286569"/>
            <a:ext cx="3917227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4" name="矩形 33"/>
          <p:cNvSpPr/>
          <p:nvPr/>
        </p:nvSpPr>
        <p:spPr>
          <a:xfrm>
            <a:off x="4802711" y="1618329"/>
            <a:ext cx="949299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MemtoReg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802712" y="1827774"/>
            <a:ext cx="92166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MemWrite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802712" y="2037220"/>
            <a:ext cx="6751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802712" y="2246666"/>
            <a:ext cx="657552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AluOP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802712" y="2467025"/>
            <a:ext cx="76174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ALUSrc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507855" y="3033661"/>
            <a:ext cx="6944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RegDst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802712" y="2676470"/>
            <a:ext cx="836704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RegWrite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931100" y="2286569"/>
            <a:ext cx="61908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PCSrc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889290" y="3510090"/>
            <a:ext cx="239223" cy="4295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43" name="直接连接符 42"/>
          <p:cNvCxnSpPr/>
          <p:nvPr/>
        </p:nvCxnSpPr>
        <p:spPr>
          <a:xfrm flipV="1">
            <a:off x="2009606" y="3942873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1773399" y="3987790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直接连接符 44"/>
          <p:cNvCxnSpPr>
            <a:endCxn id="42" idx="1"/>
          </p:cNvCxnSpPr>
          <p:nvPr/>
        </p:nvCxnSpPr>
        <p:spPr>
          <a:xfrm>
            <a:off x="1594652" y="3724417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2133425" y="3729005"/>
            <a:ext cx="32528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1809300" y="3189531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2450577" y="3419294"/>
            <a:ext cx="895565" cy="1370404"/>
            <a:chOff x="2153669" y="3581315"/>
            <a:chExt cx="981236" cy="1387999"/>
          </a:xfrm>
        </p:grpSpPr>
        <p:sp>
          <p:nvSpPr>
            <p:cNvPr id="49" name="矩形 48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50" name="矩形 49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3257818" y="3480728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962038" y="5428156"/>
            <a:ext cx="205122" cy="296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2282760" y="5587960"/>
            <a:ext cx="35157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任意多边形: 形状 251"/>
          <p:cNvSpPr/>
          <p:nvPr/>
        </p:nvSpPr>
        <p:spPr>
          <a:xfrm>
            <a:off x="2943615" y="5350935"/>
            <a:ext cx="398480" cy="700114"/>
          </a:xfrm>
          <a:custGeom>
            <a:avLst/>
            <a:gdLst>
              <a:gd name="connsiteX0" fmla="*/ 0 w 234950"/>
              <a:gd name="connsiteY0" fmla="*/ 0 h 812800"/>
              <a:gd name="connsiteX1" fmla="*/ 234950 w 234950"/>
              <a:gd name="connsiteY1" fmla="*/ 0 h 812800"/>
              <a:gd name="connsiteX2" fmla="*/ 234950 w 234950"/>
              <a:gd name="connsiteY2" fmla="*/ 81280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812800">
                <a:moveTo>
                  <a:pt x="0" y="0"/>
                </a:moveTo>
                <a:lnTo>
                  <a:pt x="234950" y="0"/>
                </a:lnTo>
                <a:lnTo>
                  <a:pt x="234950" y="812800"/>
                </a:lnTo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7" name="矩形 56"/>
          <p:cNvSpPr/>
          <p:nvPr/>
        </p:nvSpPr>
        <p:spPr>
          <a:xfrm>
            <a:off x="3065578" y="5084824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3771316" y="2706281"/>
            <a:ext cx="356188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786171" y="3774345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3787905" y="3520716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987988" y="5479776"/>
            <a:ext cx="101983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6046701" y="5571980"/>
            <a:ext cx="8178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837899" y="3378820"/>
            <a:ext cx="1343926" cy="1536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64" name="矩形 63"/>
          <p:cNvSpPr/>
          <p:nvPr/>
        </p:nvSpPr>
        <p:spPr>
          <a:xfrm>
            <a:off x="4823256" y="3589086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824328" y="3893300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818000" y="4223222"/>
            <a:ext cx="42992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823256" y="4559495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316892" y="3343656"/>
            <a:ext cx="449162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178608" y="4326171"/>
            <a:ext cx="86434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寄存器堆</a:t>
            </a:r>
            <a:endParaRPr lang="zh-CN" altLang="en-US" sz="1325" b="1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5866794" y="3598823"/>
            <a:ext cx="38343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859075" y="3996529"/>
            <a:ext cx="38343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4386030" y="4104056"/>
            <a:ext cx="269626" cy="509573"/>
            <a:chOff x="4451072" y="4543951"/>
            <a:chExt cx="284372" cy="537440"/>
          </a:xfrm>
        </p:grpSpPr>
        <p:sp>
          <p:nvSpPr>
            <p:cNvPr id="73" name="流程图: 手动操作 72"/>
            <p:cNvSpPr/>
            <p:nvPr/>
          </p:nvSpPr>
          <p:spPr>
            <a:xfrm rot="16200000">
              <a:off x="4335027" y="4701403"/>
              <a:ext cx="533466" cy="226510"/>
            </a:xfrm>
            <a:prstGeom prst="flowChartManualOperation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74" name="矩形 73"/>
            <p:cNvSpPr/>
            <p:nvPr/>
          </p:nvSpPr>
          <p:spPr>
            <a:xfrm>
              <a:off x="4451072" y="4543951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5" name="流程图: 手动操作 74"/>
          <p:cNvSpPr/>
          <p:nvPr/>
        </p:nvSpPr>
        <p:spPr>
          <a:xfrm rot="16200000">
            <a:off x="1267655" y="3616237"/>
            <a:ext cx="505805" cy="214765"/>
          </a:xfrm>
          <a:prstGeom prst="flowChartManualOperation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6" name="矩形 75"/>
          <p:cNvSpPr/>
          <p:nvPr/>
        </p:nvSpPr>
        <p:spPr>
          <a:xfrm>
            <a:off x="1354929" y="3465023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0686765" y="3642852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8" name="直接连接符 77"/>
          <p:cNvCxnSpPr/>
          <p:nvPr/>
        </p:nvCxnSpPr>
        <p:spPr>
          <a:xfrm>
            <a:off x="6169641" y="3744603"/>
            <a:ext cx="147681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>
            <a:off x="7448454" y="5516827"/>
            <a:ext cx="32971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7003106" y="5302040"/>
            <a:ext cx="461986" cy="523995"/>
            <a:chOff x="7239187" y="4876233"/>
            <a:chExt cx="506180" cy="574121"/>
          </a:xfrm>
        </p:grpSpPr>
        <p:sp>
          <p:nvSpPr>
            <p:cNvPr id="81" name="平行四边形 80"/>
            <p:cNvSpPr/>
            <p:nvPr/>
          </p:nvSpPr>
          <p:spPr>
            <a:xfrm rot="4500000">
              <a:off x="7216515" y="4946030"/>
              <a:ext cx="574121" cy="434528"/>
            </a:xfrm>
            <a:prstGeom prst="parallelogram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2" name="矩形 81"/>
            <p:cNvSpPr/>
            <p:nvPr/>
          </p:nvSpPr>
          <p:spPr>
            <a:xfrm>
              <a:off x="7239187" y="4999635"/>
              <a:ext cx="50618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&lt;&lt;2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3" name="矩形 82"/>
          <p:cNvSpPr/>
          <p:nvPr/>
        </p:nvSpPr>
        <p:spPr>
          <a:xfrm>
            <a:off x="7972569" y="5664062"/>
            <a:ext cx="28084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8154117" y="5442335"/>
            <a:ext cx="88357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PCBranch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5" name="直接连接符 84"/>
          <p:cNvCxnSpPr/>
          <p:nvPr/>
        </p:nvCxnSpPr>
        <p:spPr>
          <a:xfrm flipV="1">
            <a:off x="7199625" y="4262725"/>
            <a:ext cx="4417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>
            <a:off x="7184428" y="3952315"/>
            <a:ext cx="52450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7181088" y="3510090"/>
            <a:ext cx="5341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8027887" y="3497943"/>
            <a:ext cx="5806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8075634" y="3750458"/>
            <a:ext cx="96853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58214" y="4317340"/>
            <a:ext cx="88319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8089818" y="4021320"/>
            <a:ext cx="116056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>
            <a:off x="9994588" y="4020549"/>
            <a:ext cx="73963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9188340" y="3446358"/>
            <a:ext cx="869365" cy="1361582"/>
            <a:chOff x="2106940" y="3477998"/>
            <a:chExt cx="952529" cy="1491834"/>
          </a:xfrm>
        </p:grpSpPr>
        <p:sp>
          <p:nvSpPr>
            <p:cNvPr id="94" name="矩形 93"/>
            <p:cNvSpPr/>
            <p:nvPr/>
          </p:nvSpPr>
          <p:spPr>
            <a:xfrm>
              <a:off x="2162583" y="3477998"/>
              <a:ext cx="828902" cy="14918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2317534" y="3480984"/>
              <a:ext cx="492129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597199" y="3861428"/>
              <a:ext cx="46227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2146656" y="3834566"/>
              <a:ext cx="337571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182706" y="4068361"/>
              <a:ext cx="760851" cy="5486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106940" y="4556521"/>
              <a:ext cx="513205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0" name="矩形 99"/>
          <p:cNvSpPr/>
          <p:nvPr/>
        </p:nvSpPr>
        <p:spPr>
          <a:xfrm>
            <a:off x="9940770" y="3759732"/>
            <a:ext cx="8547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9961634" y="6259165"/>
            <a:ext cx="12326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WriteBackData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797871" y="5169677"/>
            <a:ext cx="357790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+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7917148" y="5564037"/>
            <a:ext cx="357790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+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884901" y="6318335"/>
            <a:ext cx="123142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BranchAddress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5" name="直接连接符 104"/>
          <p:cNvCxnSpPr/>
          <p:nvPr/>
        </p:nvCxnSpPr>
        <p:spPr>
          <a:xfrm>
            <a:off x="3829269" y="2675817"/>
            <a:ext cx="0" cy="2999117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任意多边形: 形状 256"/>
          <p:cNvSpPr/>
          <p:nvPr/>
        </p:nvSpPr>
        <p:spPr>
          <a:xfrm flipV="1">
            <a:off x="10954343" y="3724416"/>
            <a:ext cx="208088" cy="145964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07" name="直接连接符 106"/>
          <p:cNvCxnSpPr>
            <a:stCxn id="106" idx="0"/>
          </p:cNvCxnSpPr>
          <p:nvPr/>
        </p:nvCxnSpPr>
        <p:spPr>
          <a:xfrm>
            <a:off x="11162431" y="3890641"/>
            <a:ext cx="8135" cy="265030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3827881" y="4466730"/>
            <a:ext cx="57286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9" name="直接连接符 108"/>
          <p:cNvCxnSpPr/>
          <p:nvPr/>
        </p:nvCxnSpPr>
        <p:spPr>
          <a:xfrm>
            <a:off x="4163957" y="4009406"/>
            <a:ext cx="0" cy="24344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3829269" y="2675817"/>
            <a:ext cx="5030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1" name="直接连接符 110"/>
          <p:cNvCxnSpPr/>
          <p:nvPr/>
        </p:nvCxnSpPr>
        <p:spPr>
          <a:xfrm>
            <a:off x="3837130" y="5674933"/>
            <a:ext cx="10533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2" name="直接连接符 111"/>
          <p:cNvCxnSpPr/>
          <p:nvPr/>
        </p:nvCxnSpPr>
        <p:spPr>
          <a:xfrm>
            <a:off x="4163957" y="4702796"/>
            <a:ext cx="0" cy="1838144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3" name="直接连接符 112"/>
          <p:cNvCxnSpPr/>
          <p:nvPr/>
        </p:nvCxnSpPr>
        <p:spPr>
          <a:xfrm>
            <a:off x="4163956" y="6540941"/>
            <a:ext cx="699652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" name="直接连接符 113"/>
          <p:cNvCxnSpPr/>
          <p:nvPr/>
        </p:nvCxnSpPr>
        <p:spPr>
          <a:xfrm>
            <a:off x="9000571" y="3249059"/>
            <a:ext cx="1278915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5" name="直接连接符 114"/>
          <p:cNvCxnSpPr/>
          <p:nvPr/>
        </p:nvCxnSpPr>
        <p:spPr>
          <a:xfrm>
            <a:off x="9000571" y="3249060"/>
            <a:ext cx="0" cy="74690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6" name="直接连接符 115"/>
          <p:cNvCxnSpPr/>
          <p:nvPr/>
        </p:nvCxnSpPr>
        <p:spPr>
          <a:xfrm>
            <a:off x="10279487" y="3249060"/>
            <a:ext cx="0" cy="47535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7" name="直接连接符 116"/>
          <p:cNvCxnSpPr/>
          <p:nvPr/>
        </p:nvCxnSpPr>
        <p:spPr>
          <a:xfrm>
            <a:off x="10286437" y="3733275"/>
            <a:ext cx="44778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8" name="直接连接符 117"/>
          <p:cNvCxnSpPr/>
          <p:nvPr/>
        </p:nvCxnSpPr>
        <p:spPr>
          <a:xfrm>
            <a:off x="6461111" y="4598245"/>
            <a:ext cx="276347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9" name="直接连接符 118"/>
          <p:cNvCxnSpPr/>
          <p:nvPr/>
        </p:nvCxnSpPr>
        <p:spPr>
          <a:xfrm>
            <a:off x="6461110" y="4139560"/>
            <a:ext cx="0" cy="458685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0" name="直接连接符 119"/>
          <p:cNvCxnSpPr/>
          <p:nvPr/>
        </p:nvCxnSpPr>
        <p:spPr>
          <a:xfrm>
            <a:off x="6721225" y="4409317"/>
            <a:ext cx="0" cy="117345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1" name="直接连接符 120"/>
          <p:cNvCxnSpPr/>
          <p:nvPr/>
        </p:nvCxnSpPr>
        <p:spPr>
          <a:xfrm>
            <a:off x="6739617" y="4409702"/>
            <a:ext cx="27051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2" name="直接连接符 121"/>
          <p:cNvCxnSpPr/>
          <p:nvPr/>
        </p:nvCxnSpPr>
        <p:spPr>
          <a:xfrm>
            <a:off x="6096000" y="5599683"/>
            <a:ext cx="92453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3" name="直接连接符 122"/>
          <p:cNvCxnSpPr/>
          <p:nvPr/>
        </p:nvCxnSpPr>
        <p:spPr>
          <a:xfrm>
            <a:off x="3849771" y="2922405"/>
            <a:ext cx="49562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4" name="矩形 123"/>
          <p:cNvSpPr/>
          <p:nvPr/>
        </p:nvSpPr>
        <p:spPr>
          <a:xfrm>
            <a:off x="3777869" y="2466079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等腰三角形 124"/>
          <p:cNvSpPr/>
          <p:nvPr/>
        </p:nvSpPr>
        <p:spPr>
          <a:xfrm>
            <a:off x="1906626" y="3822188"/>
            <a:ext cx="205961" cy="115779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126" name="组合 125"/>
          <p:cNvGrpSpPr/>
          <p:nvPr/>
        </p:nvGrpSpPr>
        <p:grpSpPr>
          <a:xfrm>
            <a:off x="5245466" y="4794778"/>
            <a:ext cx="506870" cy="462158"/>
            <a:chOff x="1853728" y="4285666"/>
            <a:chExt cx="534589" cy="487432"/>
          </a:xfrm>
          <a:solidFill>
            <a:srgbClr val="FFCCFF"/>
          </a:solidFill>
        </p:grpSpPr>
        <p:cxnSp>
          <p:nvCxnSpPr>
            <p:cNvPr id="127" name="直接连接符 126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8" name="矩形 127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9" name="等腰三角形 128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9390718" y="4686109"/>
            <a:ext cx="506870" cy="462158"/>
            <a:chOff x="1853728" y="4285666"/>
            <a:chExt cx="534589" cy="487432"/>
          </a:xfrm>
          <a:solidFill>
            <a:srgbClr val="00B050"/>
          </a:solidFill>
        </p:grpSpPr>
        <p:cxnSp>
          <p:nvCxnSpPr>
            <p:cNvPr id="131" name="直接连接符 130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矩形 131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3" name="等腰三角形 132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134" name="直接连接符 133"/>
          <p:cNvCxnSpPr/>
          <p:nvPr/>
        </p:nvCxnSpPr>
        <p:spPr>
          <a:xfrm>
            <a:off x="3311953" y="3743363"/>
            <a:ext cx="51731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5" name="直接连接符 134"/>
          <p:cNvCxnSpPr/>
          <p:nvPr/>
        </p:nvCxnSpPr>
        <p:spPr>
          <a:xfrm>
            <a:off x="1203993" y="3583775"/>
            <a:ext cx="0" cy="2467274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>
            <a:off x="1203993" y="6051049"/>
            <a:ext cx="653668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7" name="直接连接符 136"/>
          <p:cNvCxnSpPr/>
          <p:nvPr/>
        </p:nvCxnSpPr>
        <p:spPr>
          <a:xfrm>
            <a:off x="8477764" y="5773350"/>
            <a:ext cx="0" cy="520773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>
            <a:off x="934083" y="6294123"/>
            <a:ext cx="751703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9" name="直接连接符 138"/>
          <p:cNvCxnSpPr/>
          <p:nvPr/>
        </p:nvCxnSpPr>
        <p:spPr>
          <a:xfrm>
            <a:off x="930896" y="3856948"/>
            <a:ext cx="0" cy="2437175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>
            <a:off x="930896" y="3856948"/>
            <a:ext cx="47473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1203993" y="3583775"/>
            <a:ext cx="20482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8184039" y="5773349"/>
            <a:ext cx="293726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/>
          <p:cNvCxnSpPr/>
          <p:nvPr/>
        </p:nvCxnSpPr>
        <p:spPr>
          <a:xfrm>
            <a:off x="2282760" y="3744603"/>
            <a:ext cx="0" cy="1388782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/>
          <p:cNvCxnSpPr/>
          <p:nvPr/>
        </p:nvCxnSpPr>
        <p:spPr>
          <a:xfrm>
            <a:off x="2282760" y="5133384"/>
            <a:ext cx="33930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5" name="直接连接符 144"/>
          <p:cNvCxnSpPr/>
          <p:nvPr/>
        </p:nvCxnSpPr>
        <p:spPr>
          <a:xfrm>
            <a:off x="8538102" y="2385747"/>
            <a:ext cx="0" cy="1373984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6" name="直接连接符 145"/>
          <p:cNvCxnSpPr/>
          <p:nvPr/>
        </p:nvCxnSpPr>
        <p:spPr>
          <a:xfrm>
            <a:off x="8102928" y="3770765"/>
            <a:ext cx="435174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7" name="直接连接符 146"/>
          <p:cNvCxnSpPr/>
          <p:nvPr/>
        </p:nvCxnSpPr>
        <p:spPr>
          <a:xfrm>
            <a:off x="8538102" y="2385747"/>
            <a:ext cx="189925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8" name="流程图: 延期 147"/>
          <p:cNvSpPr/>
          <p:nvPr/>
        </p:nvSpPr>
        <p:spPr>
          <a:xfrm>
            <a:off x="8742363" y="2226126"/>
            <a:ext cx="267302" cy="216548"/>
          </a:xfrm>
          <a:prstGeom prst="flowChartDelay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49" name="直接连接符 148"/>
          <p:cNvCxnSpPr/>
          <p:nvPr/>
        </p:nvCxnSpPr>
        <p:spPr>
          <a:xfrm>
            <a:off x="9010191" y="2334400"/>
            <a:ext cx="26479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0" name="直接连接符 149"/>
          <p:cNvCxnSpPr/>
          <p:nvPr/>
        </p:nvCxnSpPr>
        <p:spPr>
          <a:xfrm>
            <a:off x="9274988" y="1618328"/>
            <a:ext cx="0" cy="716072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1" name="直接连接符 150"/>
          <p:cNvCxnSpPr/>
          <p:nvPr/>
        </p:nvCxnSpPr>
        <p:spPr>
          <a:xfrm>
            <a:off x="1533730" y="1618328"/>
            <a:ext cx="774125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2" name="直接连接符 151"/>
          <p:cNvCxnSpPr/>
          <p:nvPr/>
        </p:nvCxnSpPr>
        <p:spPr>
          <a:xfrm>
            <a:off x="1520558" y="1618328"/>
            <a:ext cx="0" cy="1882334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3" name="矩形 152"/>
          <p:cNvSpPr/>
          <p:nvPr/>
        </p:nvSpPr>
        <p:spPr>
          <a:xfrm>
            <a:off x="660864" y="3443929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4114313" y="3450795"/>
            <a:ext cx="34015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4121543" y="3718343"/>
            <a:ext cx="32893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56" name="矩形 155"/>
          <p:cNvSpPr/>
          <p:nvPr/>
        </p:nvSpPr>
        <p:spPr>
          <a:xfrm>
            <a:off x="4114093" y="4212899"/>
            <a:ext cx="3674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157" name="直接连接符 156"/>
          <p:cNvCxnSpPr/>
          <p:nvPr/>
        </p:nvCxnSpPr>
        <p:spPr>
          <a:xfrm>
            <a:off x="4163957" y="4702796"/>
            <a:ext cx="658040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8" name="任意多边形: 形状 256"/>
          <p:cNvSpPr/>
          <p:nvPr/>
        </p:nvSpPr>
        <p:spPr>
          <a:xfrm flipV="1">
            <a:off x="4646830" y="4257480"/>
            <a:ext cx="150942" cy="84135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59" name="直接连接符 158"/>
          <p:cNvCxnSpPr/>
          <p:nvPr/>
        </p:nvCxnSpPr>
        <p:spPr>
          <a:xfrm>
            <a:off x="3849771" y="3742612"/>
            <a:ext cx="961029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60" name="组合 159"/>
          <p:cNvGrpSpPr/>
          <p:nvPr/>
        </p:nvGrpSpPr>
        <p:grpSpPr>
          <a:xfrm>
            <a:off x="4802712" y="1618328"/>
            <a:ext cx="6010121" cy="296556"/>
            <a:chOff x="5065360" y="1767866"/>
            <a:chExt cx="6338800" cy="312774"/>
          </a:xfrm>
        </p:grpSpPr>
        <p:cxnSp>
          <p:nvCxnSpPr>
            <p:cNvPr id="161" name="直接连接符 160"/>
            <p:cNvCxnSpPr/>
            <p:nvPr/>
          </p:nvCxnSpPr>
          <p:spPr>
            <a:xfrm>
              <a:off x="5069279" y="2027739"/>
              <a:ext cx="6334881" cy="0"/>
            </a:xfrm>
            <a:prstGeom prst="line">
              <a:avLst/>
            </a:prstGeom>
            <a:noFill/>
            <a:ln w="31750" cap="sq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2" name="矩形 161"/>
            <p:cNvSpPr/>
            <p:nvPr/>
          </p:nvSpPr>
          <p:spPr>
            <a:xfrm>
              <a:off x="5065360" y="1767866"/>
              <a:ext cx="10012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MemtoReg</a:t>
              </a:r>
              <a:endParaRPr lang="zh-CN" altLang="en-US" sz="1325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3" name="矩形 162"/>
          <p:cNvSpPr/>
          <p:nvPr/>
        </p:nvSpPr>
        <p:spPr>
          <a:xfrm>
            <a:off x="4802712" y="1827774"/>
            <a:ext cx="92166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MemWrite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4802712" y="2037220"/>
            <a:ext cx="6751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4802712" y="2246667"/>
            <a:ext cx="3076649" cy="296556"/>
            <a:chOff x="5065360" y="2430566"/>
            <a:chExt cx="3244903" cy="312774"/>
          </a:xfrm>
        </p:grpSpPr>
        <p:cxnSp>
          <p:nvCxnSpPr>
            <p:cNvPr id="166" name="直接连接符 165"/>
            <p:cNvCxnSpPr/>
            <p:nvPr/>
          </p:nvCxnSpPr>
          <p:spPr>
            <a:xfrm>
              <a:off x="5082983" y="2695944"/>
              <a:ext cx="3227280" cy="0"/>
            </a:xfrm>
            <a:prstGeom prst="line">
              <a:avLst/>
            </a:prstGeom>
            <a:noFill/>
            <a:ln w="5080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7" name="矩形 166"/>
            <p:cNvSpPr/>
            <p:nvPr/>
          </p:nvSpPr>
          <p:spPr>
            <a:xfrm>
              <a:off x="5065360" y="2430566"/>
              <a:ext cx="693512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AluOP</a:t>
              </a:r>
              <a:endParaRPr lang="zh-CN" altLang="en-US" sz="1325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4802712" y="2467024"/>
            <a:ext cx="2337433" cy="296556"/>
            <a:chOff x="5065360" y="2662976"/>
            <a:chExt cx="2465261" cy="312774"/>
          </a:xfrm>
        </p:grpSpPr>
        <p:cxnSp>
          <p:nvCxnSpPr>
            <p:cNvPr id="169" name="直接连接符 168"/>
            <p:cNvCxnSpPr/>
            <p:nvPr/>
          </p:nvCxnSpPr>
          <p:spPr>
            <a:xfrm>
              <a:off x="5099327" y="2927581"/>
              <a:ext cx="2431294" cy="0"/>
            </a:xfrm>
            <a:prstGeom prst="line">
              <a:avLst/>
            </a:prstGeom>
            <a:noFill/>
            <a:ln w="31750" cap="sq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0" name="矩形 169"/>
            <p:cNvSpPr/>
            <p:nvPr/>
          </p:nvSpPr>
          <p:spPr>
            <a:xfrm>
              <a:off x="5065360" y="2662976"/>
              <a:ext cx="803405" cy="312774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ALUSrc</a:t>
              </a:r>
              <a:endParaRPr lang="zh-CN" altLang="en-US" sz="1325" baseline="-250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507856" y="3033661"/>
            <a:ext cx="694421" cy="1110848"/>
            <a:chOff x="4754378" y="3260600"/>
            <a:chExt cx="732397" cy="1171598"/>
          </a:xfrm>
        </p:grpSpPr>
        <p:cxnSp>
          <p:nvCxnSpPr>
            <p:cNvPr id="172" name="直接连接符 171"/>
            <p:cNvCxnSpPr/>
            <p:nvPr/>
          </p:nvCxnSpPr>
          <p:spPr>
            <a:xfrm>
              <a:off x="4777672" y="3306933"/>
              <a:ext cx="0" cy="1125265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3" name="矩形 172"/>
            <p:cNvSpPr/>
            <p:nvPr/>
          </p:nvSpPr>
          <p:spPr>
            <a:xfrm>
              <a:off x="4754378" y="3260600"/>
              <a:ext cx="73239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RegDst</a:t>
              </a:r>
              <a:endParaRPr lang="zh-CN" altLang="en-US" sz="1325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4802710" y="2676469"/>
            <a:ext cx="836704" cy="296556"/>
            <a:chOff x="5065360" y="2883875"/>
            <a:chExt cx="882462" cy="312774"/>
          </a:xfrm>
        </p:grpSpPr>
        <p:cxnSp>
          <p:nvCxnSpPr>
            <p:cNvPr id="175" name="直接连接符 174"/>
            <p:cNvCxnSpPr/>
            <p:nvPr/>
          </p:nvCxnSpPr>
          <p:spPr>
            <a:xfrm>
              <a:off x="5087764" y="3149932"/>
              <a:ext cx="744126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6" name="矩形 175"/>
            <p:cNvSpPr/>
            <p:nvPr/>
          </p:nvSpPr>
          <p:spPr>
            <a:xfrm>
              <a:off x="5065360" y="2883875"/>
              <a:ext cx="882462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RegWrite</a:t>
              </a:r>
              <a:endParaRPr lang="zh-CN" altLang="en-US" sz="1325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77" name="矩形 176"/>
          <p:cNvSpPr/>
          <p:nvPr/>
        </p:nvSpPr>
        <p:spPr>
          <a:xfrm>
            <a:off x="8931100" y="2286569"/>
            <a:ext cx="61908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PCSrc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8" name="直接连接符 177"/>
          <p:cNvCxnSpPr/>
          <p:nvPr/>
        </p:nvCxnSpPr>
        <p:spPr>
          <a:xfrm flipV="1">
            <a:off x="2009606" y="3942873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矩形 178"/>
          <p:cNvSpPr/>
          <p:nvPr/>
        </p:nvSpPr>
        <p:spPr>
          <a:xfrm>
            <a:off x="1773399" y="3987790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0" name="直接连接符 179"/>
          <p:cNvCxnSpPr>
            <a:endCxn id="239" idx="1"/>
          </p:cNvCxnSpPr>
          <p:nvPr/>
        </p:nvCxnSpPr>
        <p:spPr>
          <a:xfrm>
            <a:off x="1594652" y="3724417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矩形 180"/>
          <p:cNvSpPr/>
          <p:nvPr/>
        </p:nvSpPr>
        <p:spPr>
          <a:xfrm>
            <a:off x="1809300" y="3189531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82" name="矩形 181"/>
          <p:cNvSpPr/>
          <p:nvPr/>
        </p:nvSpPr>
        <p:spPr>
          <a:xfrm>
            <a:off x="3257818" y="3480728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1962038" y="5428156"/>
            <a:ext cx="205122" cy="296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4" name="直接连接符 183"/>
          <p:cNvCxnSpPr/>
          <p:nvPr/>
        </p:nvCxnSpPr>
        <p:spPr>
          <a:xfrm>
            <a:off x="2282760" y="5587960"/>
            <a:ext cx="351575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5" name="任意多边形: 形状 251"/>
          <p:cNvSpPr/>
          <p:nvPr/>
        </p:nvSpPr>
        <p:spPr>
          <a:xfrm>
            <a:off x="2943615" y="5350935"/>
            <a:ext cx="398480" cy="700114"/>
          </a:xfrm>
          <a:custGeom>
            <a:avLst/>
            <a:gdLst>
              <a:gd name="connsiteX0" fmla="*/ 0 w 234950"/>
              <a:gd name="connsiteY0" fmla="*/ 0 h 812800"/>
              <a:gd name="connsiteX1" fmla="*/ 234950 w 234950"/>
              <a:gd name="connsiteY1" fmla="*/ 0 h 812800"/>
              <a:gd name="connsiteX2" fmla="*/ 234950 w 234950"/>
              <a:gd name="connsiteY2" fmla="*/ 81280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812800">
                <a:moveTo>
                  <a:pt x="0" y="0"/>
                </a:moveTo>
                <a:lnTo>
                  <a:pt x="234950" y="0"/>
                </a:lnTo>
                <a:lnTo>
                  <a:pt x="234950" y="812800"/>
                </a:lnTo>
              </a:path>
            </a:pathLst>
          </a:cu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86" name="矩形 185"/>
          <p:cNvSpPr/>
          <p:nvPr/>
        </p:nvSpPr>
        <p:spPr>
          <a:xfrm>
            <a:off x="3065578" y="5084824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3771316" y="2706281"/>
            <a:ext cx="356188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3786171" y="3774345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3787905" y="3520716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3771135" y="4265376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3771188" y="5441947"/>
            <a:ext cx="423514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" name="矩形 191"/>
          <p:cNvSpPr/>
          <p:nvPr/>
        </p:nvSpPr>
        <p:spPr>
          <a:xfrm>
            <a:off x="4987988" y="5479776"/>
            <a:ext cx="101983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6046701" y="5571980"/>
            <a:ext cx="8178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4" name="直接连接符 193"/>
          <p:cNvCxnSpPr/>
          <p:nvPr/>
        </p:nvCxnSpPr>
        <p:spPr>
          <a:xfrm>
            <a:off x="6169641" y="3744603"/>
            <a:ext cx="1476815" cy="1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矩形 194"/>
          <p:cNvSpPr/>
          <p:nvPr/>
        </p:nvSpPr>
        <p:spPr>
          <a:xfrm>
            <a:off x="7972569" y="5664062"/>
            <a:ext cx="28084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8154117" y="5442335"/>
            <a:ext cx="88357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PCBranch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7" name="直接连接符 196"/>
          <p:cNvCxnSpPr>
            <a:stCxn id="312" idx="2"/>
          </p:cNvCxnSpPr>
          <p:nvPr/>
        </p:nvCxnSpPr>
        <p:spPr>
          <a:xfrm flipV="1">
            <a:off x="7237156" y="4252618"/>
            <a:ext cx="436624" cy="3344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矩形 197"/>
          <p:cNvSpPr/>
          <p:nvPr/>
        </p:nvSpPr>
        <p:spPr>
          <a:xfrm>
            <a:off x="7181088" y="3510090"/>
            <a:ext cx="5341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9" name="矩形 198"/>
          <p:cNvSpPr/>
          <p:nvPr/>
        </p:nvSpPr>
        <p:spPr>
          <a:xfrm>
            <a:off x="8027887" y="3497943"/>
            <a:ext cx="5806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" name="矩形 199"/>
          <p:cNvSpPr/>
          <p:nvPr/>
        </p:nvSpPr>
        <p:spPr>
          <a:xfrm>
            <a:off x="8075634" y="3750458"/>
            <a:ext cx="96853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" name="矩形 200"/>
          <p:cNvSpPr/>
          <p:nvPr/>
        </p:nvSpPr>
        <p:spPr>
          <a:xfrm>
            <a:off x="8058214" y="4317340"/>
            <a:ext cx="88319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2" name="直接连接符 201"/>
          <p:cNvCxnSpPr/>
          <p:nvPr/>
        </p:nvCxnSpPr>
        <p:spPr>
          <a:xfrm>
            <a:off x="8089818" y="4021320"/>
            <a:ext cx="1160567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直接连接符 202"/>
          <p:cNvCxnSpPr/>
          <p:nvPr/>
        </p:nvCxnSpPr>
        <p:spPr>
          <a:xfrm>
            <a:off x="9994588" y="4020549"/>
            <a:ext cx="73963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4" name="组合 203"/>
          <p:cNvGrpSpPr/>
          <p:nvPr/>
        </p:nvGrpSpPr>
        <p:grpSpPr>
          <a:xfrm>
            <a:off x="9209819" y="3435069"/>
            <a:ext cx="869365" cy="1361582"/>
            <a:chOff x="2106940" y="3477998"/>
            <a:chExt cx="952529" cy="1491834"/>
          </a:xfrm>
        </p:grpSpPr>
        <p:sp>
          <p:nvSpPr>
            <p:cNvPr id="205" name="矩形 204"/>
            <p:cNvSpPr/>
            <p:nvPr/>
          </p:nvSpPr>
          <p:spPr>
            <a:xfrm>
              <a:off x="2162583" y="3477998"/>
              <a:ext cx="828902" cy="1491834"/>
            </a:xfrm>
            <a:prstGeom prst="rect">
              <a:avLst/>
            </a:prstGeom>
            <a:solidFill>
              <a:srgbClr val="79F5F9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 dirty="0"/>
            </a:p>
          </p:txBody>
        </p:sp>
        <p:sp>
          <p:nvSpPr>
            <p:cNvPr id="206" name="矩形 205"/>
            <p:cNvSpPr/>
            <p:nvPr/>
          </p:nvSpPr>
          <p:spPr>
            <a:xfrm>
              <a:off x="2317534" y="3480984"/>
              <a:ext cx="492129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" name="矩形 206"/>
            <p:cNvSpPr/>
            <p:nvPr/>
          </p:nvSpPr>
          <p:spPr>
            <a:xfrm>
              <a:off x="2597199" y="3861428"/>
              <a:ext cx="46227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8" name="矩形 207"/>
            <p:cNvSpPr/>
            <p:nvPr/>
          </p:nvSpPr>
          <p:spPr>
            <a:xfrm>
              <a:off x="2146656" y="3834566"/>
              <a:ext cx="337571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9" name="矩形 208"/>
            <p:cNvSpPr/>
            <p:nvPr/>
          </p:nvSpPr>
          <p:spPr>
            <a:xfrm>
              <a:off x="2182706" y="4068361"/>
              <a:ext cx="760851" cy="5486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0" name="矩形 209"/>
            <p:cNvSpPr/>
            <p:nvPr/>
          </p:nvSpPr>
          <p:spPr>
            <a:xfrm>
              <a:off x="2106940" y="4556521"/>
              <a:ext cx="513205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11" name="矩形 210"/>
          <p:cNvSpPr/>
          <p:nvPr/>
        </p:nvSpPr>
        <p:spPr>
          <a:xfrm>
            <a:off x="9940770" y="3759732"/>
            <a:ext cx="8547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2" name="矩形 211"/>
          <p:cNvSpPr/>
          <p:nvPr/>
        </p:nvSpPr>
        <p:spPr>
          <a:xfrm>
            <a:off x="9961634" y="6259165"/>
            <a:ext cx="12326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WriteBackData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13" name="组合 212"/>
          <p:cNvGrpSpPr/>
          <p:nvPr/>
        </p:nvGrpSpPr>
        <p:grpSpPr>
          <a:xfrm>
            <a:off x="2625016" y="4942791"/>
            <a:ext cx="530644" cy="860645"/>
            <a:chOff x="2768573" y="5274135"/>
            <a:chExt cx="559664" cy="907711"/>
          </a:xfrm>
        </p:grpSpPr>
        <p:sp>
          <p:nvSpPr>
            <p:cNvPr id="214" name="任意多边形: 形状 323"/>
            <p:cNvSpPr/>
            <p:nvPr/>
          </p:nvSpPr>
          <p:spPr>
            <a:xfrm>
              <a:off x="2768573" y="5274135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15" name="矩形 214"/>
            <p:cNvSpPr/>
            <p:nvPr/>
          </p:nvSpPr>
          <p:spPr>
            <a:xfrm>
              <a:off x="2950880" y="5513430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7740670" y="5343028"/>
            <a:ext cx="534262" cy="860645"/>
            <a:chOff x="8163994" y="5696260"/>
            <a:chExt cx="563480" cy="907711"/>
          </a:xfrm>
        </p:grpSpPr>
        <p:sp>
          <p:nvSpPr>
            <p:cNvPr id="217" name="任意多边形: 形状 323"/>
            <p:cNvSpPr/>
            <p:nvPr/>
          </p:nvSpPr>
          <p:spPr>
            <a:xfrm>
              <a:off x="8163994" y="5696260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18" name="矩形 217"/>
            <p:cNvSpPr/>
            <p:nvPr/>
          </p:nvSpPr>
          <p:spPr>
            <a:xfrm>
              <a:off x="8350117" y="5929356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219" name="矩形 218"/>
          <p:cNvSpPr/>
          <p:nvPr/>
        </p:nvSpPr>
        <p:spPr>
          <a:xfrm>
            <a:off x="884901" y="6318335"/>
            <a:ext cx="123142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BranchAddress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0" name="直接连接符 219"/>
          <p:cNvCxnSpPr/>
          <p:nvPr/>
        </p:nvCxnSpPr>
        <p:spPr>
          <a:xfrm>
            <a:off x="3829269" y="2675817"/>
            <a:ext cx="0" cy="2988245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任意多边形: 形状 256"/>
          <p:cNvSpPr/>
          <p:nvPr/>
        </p:nvSpPr>
        <p:spPr>
          <a:xfrm flipV="1">
            <a:off x="10990393" y="3712579"/>
            <a:ext cx="159587" cy="167064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635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22" name="直接连接符 221"/>
          <p:cNvCxnSpPr/>
          <p:nvPr/>
        </p:nvCxnSpPr>
        <p:spPr>
          <a:xfrm>
            <a:off x="11161838" y="3884149"/>
            <a:ext cx="0" cy="2646750"/>
          </a:xfrm>
          <a:prstGeom prst="line">
            <a:avLst/>
          </a:prstGeom>
          <a:ln w="76200" cap="sq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直接连接符 222"/>
          <p:cNvCxnSpPr/>
          <p:nvPr/>
        </p:nvCxnSpPr>
        <p:spPr>
          <a:xfrm>
            <a:off x="3827881" y="4478306"/>
            <a:ext cx="572863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4" name="直接连接符 223"/>
          <p:cNvCxnSpPr/>
          <p:nvPr/>
        </p:nvCxnSpPr>
        <p:spPr>
          <a:xfrm>
            <a:off x="4176690" y="4252854"/>
            <a:ext cx="23827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5" name="直接连接符 224"/>
          <p:cNvCxnSpPr/>
          <p:nvPr/>
        </p:nvCxnSpPr>
        <p:spPr>
          <a:xfrm>
            <a:off x="3829269" y="2675817"/>
            <a:ext cx="5030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6" name="直接连接符 225"/>
          <p:cNvCxnSpPr/>
          <p:nvPr/>
        </p:nvCxnSpPr>
        <p:spPr>
          <a:xfrm>
            <a:off x="4163957" y="4702796"/>
            <a:ext cx="0" cy="1828103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7" name="直接连接符 226"/>
          <p:cNvCxnSpPr/>
          <p:nvPr/>
        </p:nvCxnSpPr>
        <p:spPr>
          <a:xfrm>
            <a:off x="4163956" y="6540941"/>
            <a:ext cx="6996524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8" name="直接连接符 227"/>
          <p:cNvCxnSpPr/>
          <p:nvPr/>
        </p:nvCxnSpPr>
        <p:spPr>
          <a:xfrm>
            <a:off x="9000571" y="3249059"/>
            <a:ext cx="1278915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9" name="直接连接符 228"/>
          <p:cNvCxnSpPr/>
          <p:nvPr/>
        </p:nvCxnSpPr>
        <p:spPr>
          <a:xfrm>
            <a:off x="9000571" y="3249060"/>
            <a:ext cx="0" cy="746901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0" name="直接连接符 229"/>
          <p:cNvCxnSpPr/>
          <p:nvPr/>
        </p:nvCxnSpPr>
        <p:spPr>
          <a:xfrm>
            <a:off x="10279487" y="3249060"/>
            <a:ext cx="0" cy="475357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1" name="直接连接符 230"/>
          <p:cNvCxnSpPr/>
          <p:nvPr/>
        </p:nvCxnSpPr>
        <p:spPr>
          <a:xfrm>
            <a:off x="10279487" y="3733275"/>
            <a:ext cx="454731" cy="0"/>
          </a:xfrm>
          <a:prstGeom prst="line">
            <a:avLst/>
          </a:prstGeom>
          <a:noFill/>
          <a:ln w="635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2" name="直接连接符 231"/>
          <p:cNvCxnSpPr/>
          <p:nvPr/>
        </p:nvCxnSpPr>
        <p:spPr>
          <a:xfrm>
            <a:off x="6461111" y="4598245"/>
            <a:ext cx="276347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3" name="直接连接符 232"/>
          <p:cNvCxnSpPr/>
          <p:nvPr/>
        </p:nvCxnSpPr>
        <p:spPr>
          <a:xfrm>
            <a:off x="6461110" y="4139561"/>
            <a:ext cx="0" cy="43160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4" name="直接连接符 233"/>
          <p:cNvCxnSpPr/>
          <p:nvPr/>
        </p:nvCxnSpPr>
        <p:spPr>
          <a:xfrm>
            <a:off x="6721225" y="4424364"/>
            <a:ext cx="0" cy="117345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5" name="直接连接符 234"/>
          <p:cNvCxnSpPr/>
          <p:nvPr/>
        </p:nvCxnSpPr>
        <p:spPr>
          <a:xfrm>
            <a:off x="6739617" y="4409702"/>
            <a:ext cx="27051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6" name="直接连接符 235"/>
          <p:cNvCxnSpPr/>
          <p:nvPr/>
        </p:nvCxnSpPr>
        <p:spPr>
          <a:xfrm>
            <a:off x="3849771" y="2922405"/>
            <a:ext cx="49562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7" name="矩形 236"/>
          <p:cNvSpPr/>
          <p:nvPr/>
        </p:nvSpPr>
        <p:spPr>
          <a:xfrm>
            <a:off x="3777869" y="2466079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8" name="组合 237"/>
          <p:cNvGrpSpPr/>
          <p:nvPr/>
        </p:nvGrpSpPr>
        <p:grpSpPr>
          <a:xfrm>
            <a:off x="1889290" y="3510090"/>
            <a:ext cx="239223" cy="429550"/>
            <a:chOff x="1992610" y="3763083"/>
            <a:chExt cx="252305" cy="453041"/>
          </a:xfrm>
        </p:grpSpPr>
        <p:sp>
          <p:nvSpPr>
            <p:cNvPr id="239" name="矩形 238"/>
            <p:cNvSpPr/>
            <p:nvPr/>
          </p:nvSpPr>
          <p:spPr>
            <a:xfrm>
              <a:off x="1992610" y="3763083"/>
              <a:ext cx="252305" cy="453041"/>
            </a:xfrm>
            <a:prstGeom prst="rect">
              <a:avLst/>
            </a:prstGeom>
            <a:solidFill>
              <a:srgbClr val="59B2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40" name="等腰三角形 239"/>
            <p:cNvSpPr/>
            <p:nvPr/>
          </p:nvSpPr>
          <p:spPr>
            <a:xfrm>
              <a:off x="2010894" y="4092249"/>
              <a:ext cx="217225" cy="122111"/>
            </a:xfrm>
            <a:prstGeom prst="triangle">
              <a:avLst/>
            </a:prstGeom>
            <a:solidFill>
              <a:srgbClr val="59B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9390718" y="4686109"/>
            <a:ext cx="506870" cy="462158"/>
            <a:chOff x="1853728" y="4285666"/>
            <a:chExt cx="534589" cy="487432"/>
          </a:xfrm>
          <a:solidFill>
            <a:srgbClr val="00B050"/>
          </a:solidFill>
        </p:grpSpPr>
        <p:cxnSp>
          <p:nvCxnSpPr>
            <p:cNvPr id="242" name="直接连接符 241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矩形 242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4" name="等腰三角形 243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rgbClr val="79F5F9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245" name="直接连接符 244"/>
          <p:cNvCxnSpPr/>
          <p:nvPr/>
        </p:nvCxnSpPr>
        <p:spPr>
          <a:xfrm>
            <a:off x="3311953" y="3743363"/>
            <a:ext cx="517316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6" name="直接连接符 245"/>
          <p:cNvCxnSpPr/>
          <p:nvPr/>
        </p:nvCxnSpPr>
        <p:spPr>
          <a:xfrm>
            <a:off x="1203993" y="3583775"/>
            <a:ext cx="0" cy="2467274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7" name="直接连接符 246"/>
          <p:cNvCxnSpPr>
            <a:endCxn id="185" idx="2"/>
          </p:cNvCxnSpPr>
          <p:nvPr/>
        </p:nvCxnSpPr>
        <p:spPr>
          <a:xfrm>
            <a:off x="1203992" y="6051049"/>
            <a:ext cx="2138103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8" name="直接连接符 247"/>
          <p:cNvCxnSpPr/>
          <p:nvPr/>
        </p:nvCxnSpPr>
        <p:spPr>
          <a:xfrm>
            <a:off x="1203993" y="3583775"/>
            <a:ext cx="204823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9" name="直接连接符 248"/>
          <p:cNvCxnSpPr/>
          <p:nvPr/>
        </p:nvCxnSpPr>
        <p:spPr>
          <a:xfrm>
            <a:off x="2282760" y="3744603"/>
            <a:ext cx="0" cy="1388782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0" name="直接连接符 249"/>
          <p:cNvCxnSpPr/>
          <p:nvPr/>
        </p:nvCxnSpPr>
        <p:spPr>
          <a:xfrm>
            <a:off x="2282760" y="5133384"/>
            <a:ext cx="339304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1" name="直接连接符 250"/>
          <p:cNvCxnSpPr/>
          <p:nvPr/>
        </p:nvCxnSpPr>
        <p:spPr>
          <a:xfrm>
            <a:off x="8538102" y="2385747"/>
            <a:ext cx="0" cy="1373984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2" name="直接连接符 251"/>
          <p:cNvCxnSpPr/>
          <p:nvPr/>
        </p:nvCxnSpPr>
        <p:spPr>
          <a:xfrm>
            <a:off x="8102928" y="3770765"/>
            <a:ext cx="435174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3" name="直接连接符 252"/>
          <p:cNvCxnSpPr/>
          <p:nvPr/>
        </p:nvCxnSpPr>
        <p:spPr>
          <a:xfrm>
            <a:off x="8538102" y="2385747"/>
            <a:ext cx="189925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4" name="流程图: 延期 253"/>
          <p:cNvSpPr/>
          <p:nvPr/>
        </p:nvSpPr>
        <p:spPr>
          <a:xfrm>
            <a:off x="8742363" y="2226126"/>
            <a:ext cx="267302" cy="216548"/>
          </a:xfrm>
          <a:prstGeom prst="flowChartDelay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55" name="直接连接符 254"/>
          <p:cNvCxnSpPr/>
          <p:nvPr/>
        </p:nvCxnSpPr>
        <p:spPr>
          <a:xfrm>
            <a:off x="9010191" y="2334400"/>
            <a:ext cx="26479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6" name="直接连接符 255"/>
          <p:cNvCxnSpPr/>
          <p:nvPr/>
        </p:nvCxnSpPr>
        <p:spPr>
          <a:xfrm>
            <a:off x="9274988" y="1618328"/>
            <a:ext cx="0" cy="716072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7" name="矩形 256"/>
          <p:cNvSpPr/>
          <p:nvPr/>
        </p:nvSpPr>
        <p:spPr>
          <a:xfrm>
            <a:off x="660864" y="3443929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8" name="矩形 257"/>
          <p:cNvSpPr/>
          <p:nvPr/>
        </p:nvSpPr>
        <p:spPr>
          <a:xfrm>
            <a:off x="4114313" y="3450795"/>
            <a:ext cx="34015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59" name="矩形 258"/>
          <p:cNvSpPr/>
          <p:nvPr/>
        </p:nvSpPr>
        <p:spPr>
          <a:xfrm>
            <a:off x="4121543" y="3718343"/>
            <a:ext cx="32893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260" name="组合 259"/>
          <p:cNvGrpSpPr/>
          <p:nvPr/>
        </p:nvGrpSpPr>
        <p:grpSpPr>
          <a:xfrm>
            <a:off x="2450577" y="3419294"/>
            <a:ext cx="895565" cy="1370404"/>
            <a:chOff x="2153669" y="3581315"/>
            <a:chExt cx="981236" cy="1387999"/>
          </a:xfrm>
        </p:grpSpPr>
        <p:sp>
          <p:nvSpPr>
            <p:cNvPr id="261" name="矩形 260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rgbClr val="00B05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62" name="矩形 261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3" name="矩形 262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4" name="矩形 263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65" name="直接连接符 264"/>
          <p:cNvCxnSpPr/>
          <p:nvPr/>
        </p:nvCxnSpPr>
        <p:spPr>
          <a:xfrm>
            <a:off x="2133425" y="3729005"/>
            <a:ext cx="325285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直接连接符 265"/>
          <p:cNvCxnSpPr/>
          <p:nvPr/>
        </p:nvCxnSpPr>
        <p:spPr>
          <a:xfrm>
            <a:off x="3825309" y="3770765"/>
            <a:ext cx="0" cy="695966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7" name="直接连接符 266"/>
          <p:cNvCxnSpPr/>
          <p:nvPr/>
        </p:nvCxnSpPr>
        <p:spPr>
          <a:xfrm>
            <a:off x="3843272" y="4009405"/>
            <a:ext cx="967529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68" name="组合 267"/>
          <p:cNvGrpSpPr/>
          <p:nvPr/>
        </p:nvGrpSpPr>
        <p:grpSpPr>
          <a:xfrm>
            <a:off x="4386030" y="4104056"/>
            <a:ext cx="269626" cy="509573"/>
            <a:chOff x="4625897" y="4389532"/>
            <a:chExt cx="284372" cy="537440"/>
          </a:xfrm>
        </p:grpSpPr>
        <p:sp>
          <p:nvSpPr>
            <p:cNvPr id="269" name="流程图: 手动操作 268"/>
            <p:cNvSpPr/>
            <p:nvPr/>
          </p:nvSpPr>
          <p:spPr>
            <a:xfrm rot="16200000">
              <a:off x="4509852" y="4546984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70" name="矩形 269"/>
            <p:cNvSpPr/>
            <p:nvPr/>
          </p:nvSpPr>
          <p:spPr>
            <a:xfrm>
              <a:off x="4625897" y="4389532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1" name="组合 270"/>
          <p:cNvGrpSpPr/>
          <p:nvPr/>
        </p:nvGrpSpPr>
        <p:grpSpPr>
          <a:xfrm>
            <a:off x="4818002" y="3343655"/>
            <a:ext cx="1432231" cy="1913280"/>
            <a:chOff x="5081485" y="3587547"/>
            <a:chExt cx="1510556" cy="2017912"/>
          </a:xfrm>
        </p:grpSpPr>
        <p:sp>
          <p:nvSpPr>
            <p:cNvPr id="272" name="矩形 271"/>
            <p:cNvSpPr/>
            <p:nvPr/>
          </p:nvSpPr>
          <p:spPr>
            <a:xfrm>
              <a:off x="5102472" y="3624635"/>
              <a:ext cx="1417422" cy="1620000"/>
            </a:xfrm>
            <a:prstGeom prst="rect">
              <a:avLst/>
            </a:prstGeom>
            <a:solidFill>
              <a:srgbClr val="FFCC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73" name="矩形 272"/>
            <p:cNvSpPr/>
            <p:nvPr/>
          </p:nvSpPr>
          <p:spPr>
            <a:xfrm>
              <a:off x="5087028" y="3846399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4" name="矩形 273"/>
            <p:cNvSpPr/>
            <p:nvPr/>
          </p:nvSpPr>
          <p:spPr>
            <a:xfrm>
              <a:off x="5088159" y="4167250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5" name="矩形 274"/>
            <p:cNvSpPr/>
            <p:nvPr/>
          </p:nvSpPr>
          <p:spPr>
            <a:xfrm>
              <a:off x="5081485" y="4515214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6" name="矩形 275"/>
            <p:cNvSpPr/>
            <p:nvPr/>
          </p:nvSpPr>
          <p:spPr>
            <a:xfrm>
              <a:off x="5087028" y="4869877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7" name="矩形 276"/>
            <p:cNvSpPr/>
            <p:nvPr/>
          </p:nvSpPr>
          <p:spPr>
            <a:xfrm>
              <a:off x="5607659" y="3587547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8" name="矩形 277"/>
            <p:cNvSpPr/>
            <p:nvPr/>
          </p:nvSpPr>
          <p:spPr>
            <a:xfrm>
              <a:off x="5461813" y="4623794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寄存器堆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9" name="矩形 278"/>
            <p:cNvSpPr/>
            <p:nvPr/>
          </p:nvSpPr>
          <p:spPr>
            <a:xfrm>
              <a:off x="6187634" y="3856669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0" name="矩形 279"/>
            <p:cNvSpPr/>
            <p:nvPr/>
          </p:nvSpPr>
          <p:spPr>
            <a:xfrm>
              <a:off x="6179493" y="4276124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81" name="组合 280"/>
            <p:cNvGrpSpPr/>
            <p:nvPr/>
          </p:nvGrpSpPr>
          <p:grpSpPr>
            <a:xfrm>
              <a:off x="5532327" y="5118027"/>
              <a:ext cx="534589" cy="487432"/>
              <a:chOff x="1853728" y="4285666"/>
              <a:chExt cx="534589" cy="487432"/>
            </a:xfrm>
            <a:solidFill>
              <a:srgbClr val="FFCCFF"/>
            </a:solidFill>
          </p:grpSpPr>
          <p:cxnSp>
            <p:nvCxnSpPr>
              <p:cNvPr id="282" name="直接连接符 281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矩形 282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4" name="等腰三角形 283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285" name="组合 284"/>
          <p:cNvGrpSpPr/>
          <p:nvPr/>
        </p:nvGrpSpPr>
        <p:grpSpPr>
          <a:xfrm>
            <a:off x="2627796" y="4937705"/>
            <a:ext cx="536688" cy="860645"/>
            <a:chOff x="2762198" y="5272347"/>
            <a:chExt cx="566039" cy="907711"/>
          </a:xfrm>
          <a:solidFill>
            <a:srgbClr val="ED7D31"/>
          </a:solidFill>
        </p:grpSpPr>
        <p:sp>
          <p:nvSpPr>
            <p:cNvPr id="286" name="任意多边形: 形状 323"/>
            <p:cNvSpPr/>
            <p:nvPr/>
          </p:nvSpPr>
          <p:spPr>
            <a:xfrm>
              <a:off x="2762198" y="5272347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87" name="矩形 286"/>
            <p:cNvSpPr/>
            <p:nvPr/>
          </p:nvSpPr>
          <p:spPr>
            <a:xfrm>
              <a:off x="2950880" y="5513430"/>
              <a:ext cx="377357" cy="40508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88" name="组合 287"/>
          <p:cNvGrpSpPr/>
          <p:nvPr/>
        </p:nvGrpSpPr>
        <p:grpSpPr>
          <a:xfrm>
            <a:off x="1354928" y="3465023"/>
            <a:ext cx="273012" cy="511499"/>
            <a:chOff x="1429026" y="3715552"/>
            <a:chExt cx="287942" cy="539472"/>
          </a:xfrm>
        </p:grpSpPr>
        <p:sp>
          <p:nvSpPr>
            <p:cNvPr id="289" name="流程图: 手动操作 288"/>
            <p:cNvSpPr/>
            <p:nvPr/>
          </p:nvSpPr>
          <p:spPr>
            <a:xfrm rot="16200000">
              <a:off x="1336980" y="3875036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90" name="矩形 289"/>
            <p:cNvSpPr/>
            <p:nvPr/>
          </p:nvSpPr>
          <p:spPr>
            <a:xfrm>
              <a:off x="1429026" y="3715552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91" name="组合 290"/>
          <p:cNvGrpSpPr/>
          <p:nvPr/>
        </p:nvGrpSpPr>
        <p:grpSpPr>
          <a:xfrm>
            <a:off x="4189697" y="1693972"/>
            <a:ext cx="621104" cy="1383549"/>
            <a:chOff x="4249767" y="1888664"/>
            <a:chExt cx="655071" cy="1459212"/>
          </a:xfrm>
        </p:grpSpPr>
        <p:sp>
          <p:nvSpPr>
            <p:cNvPr id="292" name="矩形: 圆角 196"/>
            <p:cNvSpPr/>
            <p:nvPr/>
          </p:nvSpPr>
          <p:spPr>
            <a:xfrm>
              <a:off x="4269135" y="1888664"/>
              <a:ext cx="635703" cy="1459212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</a:endParaRPr>
            </a:p>
          </p:txBody>
        </p:sp>
        <p:sp>
          <p:nvSpPr>
            <p:cNvPr id="293" name="矩形 292"/>
            <p:cNvSpPr/>
            <p:nvPr/>
          </p:nvSpPr>
          <p:spPr>
            <a:xfrm>
              <a:off x="4389953" y="1996880"/>
              <a:ext cx="399337" cy="836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</a:t>
              </a:r>
              <a:endParaRPr lang="en-US" altLang="zh-CN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制</a:t>
              </a:r>
              <a:endParaRPr lang="en-US" altLang="zh-CN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器</a:t>
              </a:r>
              <a:endParaRPr lang="zh-CN" altLang="en-US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94" name="矩形 293"/>
            <p:cNvSpPr/>
            <p:nvPr/>
          </p:nvSpPr>
          <p:spPr>
            <a:xfrm>
              <a:off x="4249767" y="3005005"/>
              <a:ext cx="55318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5" name="矩形 294"/>
            <p:cNvSpPr/>
            <p:nvPr/>
          </p:nvSpPr>
          <p:spPr>
            <a:xfrm>
              <a:off x="4262342" y="2770315"/>
              <a:ext cx="4145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96" name="组合 295"/>
          <p:cNvGrpSpPr/>
          <p:nvPr/>
        </p:nvGrpSpPr>
        <p:grpSpPr>
          <a:xfrm>
            <a:off x="4189041" y="1693218"/>
            <a:ext cx="621104" cy="1383549"/>
            <a:chOff x="4249767" y="1888664"/>
            <a:chExt cx="655071" cy="1459212"/>
          </a:xfrm>
        </p:grpSpPr>
        <p:sp>
          <p:nvSpPr>
            <p:cNvPr id="297" name="矩形: 圆角 196"/>
            <p:cNvSpPr/>
            <p:nvPr/>
          </p:nvSpPr>
          <p:spPr>
            <a:xfrm>
              <a:off x="4269135" y="1888664"/>
              <a:ext cx="635703" cy="1459212"/>
            </a:xfrm>
            <a:prstGeom prst="roundRect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</a:endParaRPr>
            </a:p>
          </p:txBody>
        </p:sp>
        <p:sp>
          <p:nvSpPr>
            <p:cNvPr id="298" name="矩形 297"/>
            <p:cNvSpPr/>
            <p:nvPr/>
          </p:nvSpPr>
          <p:spPr>
            <a:xfrm>
              <a:off x="4389953" y="1996880"/>
              <a:ext cx="399337" cy="836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</a:t>
              </a:r>
              <a:endParaRPr lang="en-US" altLang="zh-CN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制</a:t>
              </a:r>
              <a:endParaRPr lang="en-US" altLang="zh-CN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99" name="矩形 298"/>
            <p:cNvSpPr/>
            <p:nvPr/>
          </p:nvSpPr>
          <p:spPr>
            <a:xfrm>
              <a:off x="4249767" y="3005005"/>
              <a:ext cx="55318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3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0" name="矩形 299"/>
            <p:cNvSpPr/>
            <p:nvPr/>
          </p:nvSpPr>
          <p:spPr>
            <a:xfrm>
              <a:off x="4262342" y="2770315"/>
              <a:ext cx="4145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3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01" name="矩形 300"/>
          <p:cNvSpPr/>
          <p:nvPr/>
        </p:nvSpPr>
        <p:spPr>
          <a:xfrm>
            <a:off x="4856430" y="4967762"/>
            <a:ext cx="537327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1975"/>
              </a:lnSpc>
            </a:pPr>
            <a:r>
              <a:rPr lang="zh-CN" altLang="en-US" sz="2655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Black" panose="020B0A02040204020203" pitchFamily="34" charset="0"/>
              </a:rPr>
              <a:t>①</a:t>
            </a:r>
            <a:endParaRPr lang="zh-CN" altLang="en-US" sz="2655" b="1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Black" panose="020B0A02040204020203" pitchFamily="34" charset="0"/>
            </a:endParaRPr>
          </a:p>
        </p:txBody>
      </p:sp>
      <p:sp>
        <p:nvSpPr>
          <p:cNvPr id="302" name="矩形 301"/>
          <p:cNvSpPr/>
          <p:nvPr/>
        </p:nvSpPr>
        <p:spPr>
          <a:xfrm>
            <a:off x="1304903" y="4004892"/>
            <a:ext cx="537327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1975"/>
              </a:lnSpc>
            </a:pPr>
            <a:r>
              <a:rPr lang="zh-CN" altLang="en-US" sz="2655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Black" panose="020B0A02040204020203" pitchFamily="34" charset="0"/>
              </a:rPr>
              <a:t>①</a:t>
            </a:r>
            <a:endParaRPr lang="zh-CN" altLang="en-US" sz="2655" b="1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Black" panose="020B0A02040204020203" pitchFamily="34" charset="0"/>
            </a:endParaRPr>
          </a:p>
        </p:txBody>
      </p:sp>
      <p:cxnSp>
        <p:nvCxnSpPr>
          <p:cNvPr id="303" name="直接连接符 302"/>
          <p:cNvCxnSpPr/>
          <p:nvPr/>
        </p:nvCxnSpPr>
        <p:spPr>
          <a:xfrm>
            <a:off x="6188854" y="4117018"/>
            <a:ext cx="821274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4" name="任意多边形: 形状 323"/>
          <p:cNvSpPr/>
          <p:nvPr/>
        </p:nvSpPr>
        <p:spPr>
          <a:xfrm>
            <a:off x="7646456" y="3575764"/>
            <a:ext cx="443363" cy="860645"/>
          </a:xfrm>
          <a:custGeom>
            <a:avLst/>
            <a:gdLst>
              <a:gd name="connsiteX0" fmla="*/ 0 w 485775"/>
              <a:gd name="connsiteY0" fmla="*/ 0 h 942975"/>
              <a:gd name="connsiteX1" fmla="*/ 0 w 485775"/>
              <a:gd name="connsiteY1" fmla="*/ 404812 h 942975"/>
              <a:gd name="connsiteX2" fmla="*/ 238125 w 485775"/>
              <a:gd name="connsiteY2" fmla="*/ 466725 h 942975"/>
              <a:gd name="connsiteX3" fmla="*/ 9525 w 485775"/>
              <a:gd name="connsiteY3" fmla="*/ 528637 h 942975"/>
              <a:gd name="connsiteX4" fmla="*/ 9525 w 485775"/>
              <a:gd name="connsiteY4" fmla="*/ 942975 h 942975"/>
              <a:gd name="connsiteX5" fmla="*/ 485775 w 485775"/>
              <a:gd name="connsiteY5" fmla="*/ 814387 h 942975"/>
              <a:gd name="connsiteX6" fmla="*/ 485775 w 485775"/>
              <a:gd name="connsiteY6" fmla="*/ 119062 h 942975"/>
              <a:gd name="connsiteX7" fmla="*/ 0 w 485775"/>
              <a:gd name="connsiteY7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775" h="942975">
                <a:moveTo>
                  <a:pt x="0" y="0"/>
                </a:moveTo>
                <a:lnTo>
                  <a:pt x="0" y="404812"/>
                </a:lnTo>
                <a:lnTo>
                  <a:pt x="238125" y="466725"/>
                </a:lnTo>
                <a:lnTo>
                  <a:pt x="9525" y="528637"/>
                </a:lnTo>
                <a:lnTo>
                  <a:pt x="9525" y="942975"/>
                </a:lnTo>
                <a:lnTo>
                  <a:pt x="485775" y="814387"/>
                </a:lnTo>
                <a:lnTo>
                  <a:pt x="485775" y="11906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305" name="矩形 304"/>
          <p:cNvSpPr/>
          <p:nvPr/>
        </p:nvSpPr>
        <p:spPr>
          <a:xfrm rot="16200000">
            <a:off x="7702130" y="3868274"/>
            <a:ext cx="53091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ALU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06" name="组合 305"/>
          <p:cNvGrpSpPr/>
          <p:nvPr/>
        </p:nvGrpSpPr>
        <p:grpSpPr>
          <a:xfrm>
            <a:off x="7646448" y="3575764"/>
            <a:ext cx="469410" cy="860645"/>
            <a:chOff x="8064621" y="3840798"/>
            <a:chExt cx="495081" cy="907711"/>
          </a:xfrm>
        </p:grpSpPr>
        <p:sp>
          <p:nvSpPr>
            <p:cNvPr id="307" name="任意多边形: 形状 323"/>
            <p:cNvSpPr/>
            <p:nvPr/>
          </p:nvSpPr>
          <p:spPr>
            <a:xfrm>
              <a:off x="8064621" y="3840798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08" name="矩形 307"/>
            <p:cNvSpPr/>
            <p:nvPr/>
          </p:nvSpPr>
          <p:spPr>
            <a:xfrm rot="16200000">
              <a:off x="8123340" y="4149304"/>
              <a:ext cx="55994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309" name="流程图: 手动操作 308"/>
          <p:cNvSpPr/>
          <p:nvPr/>
        </p:nvSpPr>
        <p:spPr>
          <a:xfrm rot="16200000">
            <a:off x="6875885" y="4145473"/>
            <a:ext cx="505805" cy="214765"/>
          </a:xfrm>
          <a:prstGeom prst="flowChartManualOperation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310" name="矩形 309"/>
          <p:cNvSpPr/>
          <p:nvPr/>
        </p:nvSpPr>
        <p:spPr>
          <a:xfrm>
            <a:off x="6965394" y="4003056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11" name="组合 310"/>
          <p:cNvGrpSpPr/>
          <p:nvPr/>
        </p:nvGrpSpPr>
        <p:grpSpPr>
          <a:xfrm>
            <a:off x="6966962" y="3996377"/>
            <a:ext cx="270195" cy="512487"/>
            <a:chOff x="7486013" y="4285586"/>
            <a:chExt cx="284971" cy="540514"/>
          </a:xfrm>
        </p:grpSpPr>
        <p:sp>
          <p:nvSpPr>
            <p:cNvPr id="312" name="流程图: 手动操作 311"/>
            <p:cNvSpPr/>
            <p:nvPr/>
          </p:nvSpPr>
          <p:spPr>
            <a:xfrm rot="16200000">
              <a:off x="7390996" y="4446112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13" name="矩形 312"/>
            <p:cNvSpPr/>
            <p:nvPr/>
          </p:nvSpPr>
          <p:spPr>
            <a:xfrm>
              <a:off x="7486013" y="4285586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4" name="组合 313"/>
          <p:cNvGrpSpPr/>
          <p:nvPr/>
        </p:nvGrpSpPr>
        <p:grpSpPr>
          <a:xfrm>
            <a:off x="10677716" y="3606005"/>
            <a:ext cx="278243" cy="523935"/>
            <a:chOff x="11254296" y="3897575"/>
            <a:chExt cx="293459" cy="552588"/>
          </a:xfrm>
        </p:grpSpPr>
        <p:sp>
          <p:nvSpPr>
            <p:cNvPr id="315" name="流程图: 手动操作 314"/>
            <p:cNvSpPr/>
            <p:nvPr/>
          </p:nvSpPr>
          <p:spPr>
            <a:xfrm rot="16200000">
              <a:off x="11167767" y="4070175"/>
              <a:ext cx="533466" cy="226510"/>
            </a:xfrm>
            <a:prstGeom prst="flowChartManualOperation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16" name="矩形 315"/>
            <p:cNvSpPr/>
            <p:nvPr/>
          </p:nvSpPr>
          <p:spPr>
            <a:xfrm>
              <a:off x="11254296" y="3897575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7" name="组合 316"/>
          <p:cNvGrpSpPr/>
          <p:nvPr/>
        </p:nvGrpSpPr>
        <p:grpSpPr>
          <a:xfrm>
            <a:off x="10681440" y="3623526"/>
            <a:ext cx="269626" cy="519494"/>
            <a:chOff x="11263840" y="3916697"/>
            <a:chExt cx="284372" cy="547904"/>
          </a:xfrm>
        </p:grpSpPr>
        <p:sp>
          <p:nvSpPr>
            <p:cNvPr id="318" name="流程图: 手动操作 317"/>
            <p:cNvSpPr/>
            <p:nvPr/>
          </p:nvSpPr>
          <p:spPr>
            <a:xfrm rot="16200000">
              <a:off x="11167767" y="4070175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19" name="矩形 318"/>
            <p:cNvSpPr/>
            <p:nvPr/>
          </p:nvSpPr>
          <p:spPr>
            <a:xfrm>
              <a:off x="11263840" y="3936437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20" name="组合 319"/>
          <p:cNvGrpSpPr/>
          <p:nvPr/>
        </p:nvGrpSpPr>
        <p:grpSpPr>
          <a:xfrm>
            <a:off x="4815203" y="3342163"/>
            <a:ext cx="1432231" cy="1913280"/>
            <a:chOff x="5081485" y="3587547"/>
            <a:chExt cx="1510556" cy="2017912"/>
          </a:xfrm>
        </p:grpSpPr>
        <p:sp>
          <p:nvSpPr>
            <p:cNvPr id="321" name="矩形 320"/>
            <p:cNvSpPr/>
            <p:nvPr/>
          </p:nvSpPr>
          <p:spPr>
            <a:xfrm>
              <a:off x="5102472" y="3624635"/>
              <a:ext cx="1417422" cy="1620000"/>
            </a:xfrm>
            <a:prstGeom prst="rect">
              <a:avLst/>
            </a:prstGeom>
            <a:solidFill>
              <a:srgbClr val="FF99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22" name="矩形 321"/>
            <p:cNvSpPr/>
            <p:nvPr/>
          </p:nvSpPr>
          <p:spPr>
            <a:xfrm>
              <a:off x="5087028" y="3846399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3" name="矩形 322"/>
            <p:cNvSpPr/>
            <p:nvPr/>
          </p:nvSpPr>
          <p:spPr>
            <a:xfrm>
              <a:off x="5088159" y="4167250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4" name="矩形 323"/>
            <p:cNvSpPr/>
            <p:nvPr/>
          </p:nvSpPr>
          <p:spPr>
            <a:xfrm>
              <a:off x="5081485" y="4515214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5" name="矩形 324"/>
            <p:cNvSpPr/>
            <p:nvPr/>
          </p:nvSpPr>
          <p:spPr>
            <a:xfrm>
              <a:off x="5087028" y="4869877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6" name="矩形 325"/>
            <p:cNvSpPr/>
            <p:nvPr/>
          </p:nvSpPr>
          <p:spPr>
            <a:xfrm>
              <a:off x="5607659" y="3587547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7" name="矩形 326"/>
            <p:cNvSpPr/>
            <p:nvPr/>
          </p:nvSpPr>
          <p:spPr>
            <a:xfrm>
              <a:off x="5461813" y="4623794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寄存器堆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8" name="矩形 327"/>
            <p:cNvSpPr/>
            <p:nvPr/>
          </p:nvSpPr>
          <p:spPr>
            <a:xfrm>
              <a:off x="6187634" y="3856669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9" name="矩形 328"/>
            <p:cNvSpPr/>
            <p:nvPr/>
          </p:nvSpPr>
          <p:spPr>
            <a:xfrm>
              <a:off x="6179493" y="4276124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30" name="组合 329"/>
            <p:cNvGrpSpPr/>
            <p:nvPr/>
          </p:nvGrpSpPr>
          <p:grpSpPr>
            <a:xfrm>
              <a:off x="5532327" y="5118027"/>
              <a:ext cx="534589" cy="487432"/>
              <a:chOff x="1853728" y="4285666"/>
              <a:chExt cx="534589" cy="487432"/>
            </a:xfrm>
            <a:solidFill>
              <a:srgbClr val="FFCCFF"/>
            </a:solidFill>
          </p:grpSpPr>
          <p:cxnSp>
            <p:nvCxnSpPr>
              <p:cNvPr id="331" name="直接连接符 330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2" name="矩形 331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3" name="等腰三角形 332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solidFill>
                <a:srgbClr val="FF99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337" name="组合 336"/>
          <p:cNvGrpSpPr/>
          <p:nvPr/>
        </p:nvGrpSpPr>
        <p:grpSpPr>
          <a:xfrm>
            <a:off x="5971419" y="781642"/>
            <a:ext cx="6051698" cy="693687"/>
            <a:chOff x="620711" y="1622425"/>
            <a:chExt cx="6969127" cy="798849"/>
          </a:xfrm>
        </p:grpSpPr>
        <p:sp>
          <p:nvSpPr>
            <p:cNvPr id="338" name="矩形 7"/>
            <p:cNvSpPr/>
            <p:nvPr/>
          </p:nvSpPr>
          <p:spPr>
            <a:xfrm>
              <a:off x="1835150" y="1992313"/>
              <a:ext cx="1036638" cy="428625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914400">
                <a:defRPr/>
              </a:pPr>
              <a:r>
                <a:rPr lang="en-US" altLang="zh-CN" sz="1515" kern="0" dirty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OP</a:t>
              </a:r>
              <a:endParaRPr lang="zh-CN" altLang="en-US" sz="1515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39" name="矩形 24"/>
            <p:cNvSpPr/>
            <p:nvPr/>
          </p:nvSpPr>
          <p:spPr>
            <a:xfrm>
              <a:off x="2928938" y="1992313"/>
              <a:ext cx="857250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914400">
                <a:defRPr/>
              </a:pPr>
              <a:r>
                <a:rPr lang="en-US" altLang="zh-CN" sz="2000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rs</a:t>
              </a:r>
              <a:endParaRPr lang="zh-CN" altLang="en-US" sz="20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0" name="矩形 25"/>
            <p:cNvSpPr/>
            <p:nvPr/>
          </p:nvSpPr>
          <p:spPr>
            <a:xfrm>
              <a:off x="3843338" y="1992313"/>
              <a:ext cx="857250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914400">
                <a:defRPr/>
              </a:pPr>
              <a:r>
                <a:rPr lang="en-US" altLang="zh-CN" sz="2000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rt</a:t>
              </a:r>
              <a:endParaRPr lang="zh-CN" altLang="en-US" sz="2000" kern="0" baseline="-2500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1" name="矩形 26"/>
            <p:cNvSpPr/>
            <p:nvPr/>
          </p:nvSpPr>
          <p:spPr>
            <a:xfrm>
              <a:off x="5673725" y="1992313"/>
              <a:ext cx="857250" cy="428625"/>
            </a:xfrm>
            <a:prstGeom prst="rect">
              <a:avLst/>
            </a:prstGeom>
            <a:solidFill>
              <a:srgbClr val="7030A0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914400"/>
              <a:r>
                <a:rPr lang="en-US" altLang="zh-CN" sz="1515" kern="0" dirty="0" err="1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shamt</a:t>
              </a:r>
              <a:endParaRPr lang="zh-CN" altLang="en-US" sz="1515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2" name="矩形 27"/>
            <p:cNvSpPr/>
            <p:nvPr/>
          </p:nvSpPr>
          <p:spPr>
            <a:xfrm>
              <a:off x="4757738" y="1992313"/>
              <a:ext cx="857250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914400">
                <a:defRPr/>
              </a:pPr>
              <a:r>
                <a:rPr lang="en-US" altLang="zh-CN" sz="2000" kern="0">
                  <a:solidFill>
                    <a:srgbClr val="0000FF"/>
                  </a:solidFill>
                  <a:latin typeface="Calibri" panose="020F0502020204030204"/>
                  <a:ea typeface="宋体" panose="02010600030101010101" pitchFamily="2" charset="-122"/>
                </a:rPr>
                <a:t>rd</a:t>
              </a:r>
              <a:endParaRPr lang="zh-CN" altLang="en-US" kern="0" baseline="-25000" dirty="0">
                <a:solidFill>
                  <a:srgbClr val="0000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3" name="TextBox 17"/>
            <p:cNvSpPr txBox="1"/>
            <p:nvPr/>
          </p:nvSpPr>
          <p:spPr>
            <a:xfrm>
              <a:off x="1952625" y="1622425"/>
              <a:ext cx="890587" cy="4116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914400">
                <a:defRPr/>
              </a:pPr>
              <a:r>
                <a:rPr lang="en-US" altLang="zh-CN" sz="1515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6bits</a:t>
              </a:r>
              <a:endParaRPr lang="zh-CN" altLang="en-US" sz="1515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44" name="矩形 26"/>
            <p:cNvSpPr/>
            <p:nvPr/>
          </p:nvSpPr>
          <p:spPr>
            <a:xfrm>
              <a:off x="6588125" y="1992313"/>
              <a:ext cx="1001713" cy="428625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914400">
                <a:defRPr/>
              </a:pPr>
              <a:r>
                <a:rPr lang="en-US" altLang="zh-CN" sz="1515" kern="0" dirty="0" err="1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funct</a:t>
              </a:r>
              <a:endParaRPr lang="zh-CN" altLang="en-US" sz="1515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5" name="TextBox 22"/>
            <p:cNvSpPr txBox="1"/>
            <p:nvPr/>
          </p:nvSpPr>
          <p:spPr>
            <a:xfrm>
              <a:off x="2916239" y="1622425"/>
              <a:ext cx="890586" cy="4116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914400">
                <a:defRPr/>
              </a:pPr>
              <a:r>
                <a:rPr lang="en-US" altLang="zh-CN" sz="1515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515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46" name="TextBox 23"/>
            <p:cNvSpPr txBox="1"/>
            <p:nvPr/>
          </p:nvSpPr>
          <p:spPr>
            <a:xfrm>
              <a:off x="3779838" y="1622425"/>
              <a:ext cx="892174" cy="4116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914400">
                <a:defRPr/>
              </a:pPr>
              <a:r>
                <a:rPr lang="en-US" altLang="zh-CN" sz="1515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515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47" name="TextBox 24"/>
            <p:cNvSpPr txBox="1"/>
            <p:nvPr/>
          </p:nvSpPr>
          <p:spPr>
            <a:xfrm>
              <a:off x="4716463" y="1622425"/>
              <a:ext cx="890586" cy="4116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914400">
                <a:defRPr/>
              </a:pPr>
              <a:r>
                <a:rPr lang="en-US" altLang="zh-CN" sz="1515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515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48" name="TextBox 25"/>
            <p:cNvSpPr txBox="1"/>
            <p:nvPr/>
          </p:nvSpPr>
          <p:spPr>
            <a:xfrm>
              <a:off x="5651501" y="1622425"/>
              <a:ext cx="892174" cy="4116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914400">
                <a:defRPr/>
              </a:pPr>
              <a:r>
                <a:rPr lang="en-US" altLang="zh-CN" sz="1515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515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49" name="TextBox 26"/>
            <p:cNvSpPr txBox="1"/>
            <p:nvPr/>
          </p:nvSpPr>
          <p:spPr>
            <a:xfrm>
              <a:off x="6659563" y="1622425"/>
              <a:ext cx="892174" cy="4116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defTabSz="914400">
                <a:defRPr/>
              </a:pPr>
              <a:r>
                <a:rPr lang="en-US" altLang="zh-CN" sz="1515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6bits</a:t>
              </a:r>
              <a:endParaRPr lang="zh-CN" altLang="en-US" sz="1515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50" name="矩形 7"/>
            <p:cNvSpPr/>
            <p:nvPr/>
          </p:nvSpPr>
          <p:spPr>
            <a:xfrm>
              <a:off x="620711" y="1992649"/>
              <a:ext cx="1295400" cy="4286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defTabSz="914400"/>
              <a:r>
                <a:rPr lang="en-US" altLang="zh-CN" sz="1515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 </a:t>
              </a:r>
              <a:r>
                <a:rPr lang="zh-CN" altLang="en-US" sz="1515" kern="0" dirty="0" smtClean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型</a:t>
              </a:r>
              <a:endParaRPr lang="en-US" altLang="zh-CN" sz="1515" kern="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515" kern="0" dirty="0" smtClean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zh-CN" altLang="en-US" sz="1515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50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000"/>
                            </p:stCondLst>
                            <p:childTnLst>
                              <p:par>
                                <p:cTn id="9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5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000"/>
                            </p:stCondLst>
                            <p:childTnLst>
                              <p:par>
                                <p:cTn id="10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500"/>
                            </p:stCondLst>
                            <p:childTnLst>
                              <p:par>
                                <p:cTn id="1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00"/>
                            </p:stCondLst>
                            <p:childTnLst>
                              <p:par>
                                <p:cTn id="1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500"/>
                            </p:stCondLst>
                            <p:childTnLst>
                              <p:par>
                                <p:cTn id="1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000"/>
                            </p:stCondLst>
                            <p:childTnLst>
                              <p:par>
                                <p:cTn id="13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8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500"/>
                            </p:stCondLst>
                            <p:childTnLst>
                              <p:par>
                                <p:cTn id="1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"/>
                            </p:stCondLst>
                            <p:childTnLst>
                              <p:par>
                                <p:cTn id="1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000"/>
                            </p:stCondLst>
                            <p:childTnLst>
                              <p:par>
                                <p:cTn id="1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500"/>
                            </p:stCondLst>
                            <p:childTnLst>
                              <p:par>
                                <p:cTn id="1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53" presetClass="entr" presetSubtype="16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500"/>
                            </p:stCondLst>
                            <p:childTnLst>
                              <p:par>
                                <p:cTn id="1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9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500"/>
                            </p:stCondLst>
                            <p:childTnLst>
                              <p:par>
                                <p:cTn id="1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0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1500"/>
                            </p:stCondLst>
                            <p:childTnLst>
                              <p:par>
                                <p:cTn id="19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4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2000"/>
                            </p:stCondLst>
                            <p:childTnLst>
                              <p:par>
                                <p:cTn id="19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8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3000"/>
                            </p:stCondLst>
                            <p:childTnLst>
                              <p:par>
                                <p:cTn id="2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6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3500"/>
                            </p:stCondLst>
                            <p:childTnLst>
                              <p:par>
                                <p:cTn id="2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85" grpId="0" animBg="1"/>
      <p:bldP spid="221" grpId="0" animBg="1"/>
      <p:bldP spid="301" grpId="0"/>
      <p:bldP spid="30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87127" y="887254"/>
            <a:ext cx="552689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4176690" y="4238342"/>
            <a:ext cx="23827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6" name="组合 5"/>
          <p:cNvGrpSpPr/>
          <p:nvPr/>
        </p:nvGrpSpPr>
        <p:grpSpPr>
          <a:xfrm>
            <a:off x="4824328" y="2914149"/>
            <a:ext cx="705542" cy="450160"/>
            <a:chOff x="5039741" y="3208161"/>
            <a:chExt cx="597546" cy="457491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4824328" y="2914149"/>
            <a:ext cx="705542" cy="450160"/>
            <a:chOff x="5039741" y="3208161"/>
            <a:chExt cx="597546" cy="457491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2" name="直接连接符 11"/>
          <p:cNvCxnSpPr/>
          <p:nvPr/>
        </p:nvCxnSpPr>
        <p:spPr>
          <a:xfrm>
            <a:off x="4530315" y="3063010"/>
            <a:ext cx="0" cy="1066918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4530315" y="3063010"/>
            <a:ext cx="0" cy="1066918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4" name="组合 13"/>
          <p:cNvGrpSpPr/>
          <p:nvPr/>
        </p:nvGrpSpPr>
        <p:grpSpPr>
          <a:xfrm>
            <a:off x="4835292" y="2703328"/>
            <a:ext cx="2305227" cy="1317624"/>
            <a:chOff x="5039741" y="3208161"/>
            <a:chExt cx="597546" cy="45749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7" name="组合 16"/>
          <p:cNvGrpSpPr/>
          <p:nvPr/>
        </p:nvGrpSpPr>
        <p:grpSpPr>
          <a:xfrm>
            <a:off x="4819795" y="2483702"/>
            <a:ext cx="3059940" cy="1137035"/>
            <a:chOff x="5039741" y="3208161"/>
            <a:chExt cx="597546" cy="457491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0" name="任意多边形: 形状 191"/>
          <p:cNvSpPr/>
          <p:nvPr/>
        </p:nvSpPr>
        <p:spPr>
          <a:xfrm>
            <a:off x="4817242" y="2061330"/>
            <a:ext cx="4809684" cy="1399342"/>
          </a:xfrm>
          <a:custGeom>
            <a:avLst/>
            <a:gdLst>
              <a:gd name="connsiteX0" fmla="*/ 0 w 4762500"/>
              <a:gd name="connsiteY0" fmla="*/ 0 h 1600200"/>
              <a:gd name="connsiteX1" fmla="*/ 4762500 w 4762500"/>
              <a:gd name="connsiteY1" fmla="*/ 0 h 1600200"/>
              <a:gd name="connsiteX2" fmla="*/ 4762500 w 4762500"/>
              <a:gd name="connsiteY2" fmla="*/ 1600200 h 1600200"/>
              <a:gd name="connsiteX0-1" fmla="*/ 0 w 4762500"/>
              <a:gd name="connsiteY0-2" fmla="*/ 0 h 1593057"/>
              <a:gd name="connsiteX1-3" fmla="*/ 4762500 w 4762500"/>
              <a:gd name="connsiteY1-4" fmla="*/ 0 h 1593057"/>
              <a:gd name="connsiteX2-5" fmla="*/ 4762500 w 4762500"/>
              <a:gd name="connsiteY2-6" fmla="*/ 1593057 h 1593057"/>
              <a:gd name="connsiteX0-7" fmla="*/ 0 w 4762500"/>
              <a:gd name="connsiteY0-8" fmla="*/ 0 h 1600201"/>
              <a:gd name="connsiteX1-9" fmla="*/ 4762500 w 4762500"/>
              <a:gd name="connsiteY1-10" fmla="*/ 0 h 1600201"/>
              <a:gd name="connsiteX2-11" fmla="*/ 4762500 w 4762500"/>
              <a:gd name="connsiteY2-12" fmla="*/ 1600201 h 16002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762500" h="1600201">
                <a:moveTo>
                  <a:pt x="0" y="0"/>
                </a:moveTo>
                <a:lnTo>
                  <a:pt x="4762500" y="0"/>
                </a:lnTo>
                <a:lnTo>
                  <a:pt x="4762500" y="1600201"/>
                </a:ln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21" name="组合 20"/>
          <p:cNvGrpSpPr/>
          <p:nvPr/>
        </p:nvGrpSpPr>
        <p:grpSpPr>
          <a:xfrm>
            <a:off x="4806802" y="1850144"/>
            <a:ext cx="6006406" cy="1849765"/>
            <a:chOff x="5039741" y="3208161"/>
            <a:chExt cx="597546" cy="457491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4" name="直接连接符 23"/>
          <p:cNvCxnSpPr/>
          <p:nvPr/>
        </p:nvCxnSpPr>
        <p:spPr>
          <a:xfrm>
            <a:off x="10812833" y="1850214"/>
            <a:ext cx="0" cy="1849765"/>
          </a:xfrm>
          <a:prstGeom prst="line">
            <a:avLst/>
          </a:prstGeom>
          <a:noFill/>
          <a:ln w="3175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7879360" y="2483772"/>
            <a:ext cx="0" cy="1137035"/>
          </a:xfrm>
          <a:prstGeom prst="line">
            <a:avLst/>
          </a:prstGeom>
          <a:noFill/>
          <a:ln w="508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529496" y="2914219"/>
            <a:ext cx="0" cy="450160"/>
          </a:xfrm>
          <a:prstGeom prst="line">
            <a:avLst/>
          </a:prstGeom>
          <a:noFill/>
          <a:ln w="3175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7140144" y="2703398"/>
            <a:ext cx="0" cy="1317624"/>
          </a:xfrm>
          <a:prstGeom prst="line">
            <a:avLst/>
          </a:prstGeom>
          <a:noFill/>
          <a:ln w="3175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6096000" y="4107446"/>
            <a:ext cx="92453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4163957" y="4688284"/>
            <a:ext cx="65804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0" name="任意多边形: 形状 256"/>
          <p:cNvSpPr/>
          <p:nvPr/>
        </p:nvSpPr>
        <p:spPr>
          <a:xfrm flipV="1">
            <a:off x="4656893" y="4242672"/>
            <a:ext cx="177578" cy="98981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31" name="直接连接符 30"/>
          <p:cNvCxnSpPr/>
          <p:nvPr/>
        </p:nvCxnSpPr>
        <p:spPr>
          <a:xfrm>
            <a:off x="3843271" y="3994893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829269" y="3730090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4810800" y="2272057"/>
            <a:ext cx="3917227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4" name="矩形 33"/>
          <p:cNvSpPr/>
          <p:nvPr/>
        </p:nvSpPr>
        <p:spPr>
          <a:xfrm>
            <a:off x="4802711" y="1603817"/>
            <a:ext cx="949299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MemtoReg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802712" y="1813262"/>
            <a:ext cx="92166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MemWrite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802712" y="2022708"/>
            <a:ext cx="6751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802712" y="2232154"/>
            <a:ext cx="657552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AluOP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802712" y="2452513"/>
            <a:ext cx="76174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ALUSrc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507855" y="3019149"/>
            <a:ext cx="6944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RegDst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802712" y="2661958"/>
            <a:ext cx="836704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RegWrite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8931100" y="2272057"/>
            <a:ext cx="61908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PCSrc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889290" y="3495578"/>
            <a:ext cx="239223" cy="4295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43" name="直接连接符 42"/>
          <p:cNvCxnSpPr/>
          <p:nvPr/>
        </p:nvCxnSpPr>
        <p:spPr>
          <a:xfrm flipV="1">
            <a:off x="2009606" y="3928361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1773399" y="3973278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直接连接符 44"/>
          <p:cNvCxnSpPr>
            <a:endCxn id="42" idx="1"/>
          </p:cNvCxnSpPr>
          <p:nvPr/>
        </p:nvCxnSpPr>
        <p:spPr>
          <a:xfrm>
            <a:off x="1594652" y="3709905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2133425" y="3714493"/>
            <a:ext cx="32528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1809300" y="3175019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2450577" y="3404782"/>
            <a:ext cx="895565" cy="1370404"/>
            <a:chOff x="2153669" y="3581315"/>
            <a:chExt cx="981236" cy="1387999"/>
          </a:xfrm>
        </p:grpSpPr>
        <p:sp>
          <p:nvSpPr>
            <p:cNvPr id="49" name="矩形 48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50" name="矩形 49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3257818" y="3466216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962038" y="5413644"/>
            <a:ext cx="205122" cy="296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2282760" y="5573448"/>
            <a:ext cx="35157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任意多边形: 形状 251"/>
          <p:cNvSpPr/>
          <p:nvPr/>
        </p:nvSpPr>
        <p:spPr>
          <a:xfrm>
            <a:off x="2943615" y="5336423"/>
            <a:ext cx="398480" cy="700114"/>
          </a:xfrm>
          <a:custGeom>
            <a:avLst/>
            <a:gdLst>
              <a:gd name="connsiteX0" fmla="*/ 0 w 234950"/>
              <a:gd name="connsiteY0" fmla="*/ 0 h 812800"/>
              <a:gd name="connsiteX1" fmla="*/ 234950 w 234950"/>
              <a:gd name="connsiteY1" fmla="*/ 0 h 812800"/>
              <a:gd name="connsiteX2" fmla="*/ 234950 w 234950"/>
              <a:gd name="connsiteY2" fmla="*/ 81280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812800">
                <a:moveTo>
                  <a:pt x="0" y="0"/>
                </a:moveTo>
                <a:lnTo>
                  <a:pt x="234950" y="0"/>
                </a:lnTo>
                <a:lnTo>
                  <a:pt x="234950" y="812800"/>
                </a:lnTo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7" name="矩形 56"/>
          <p:cNvSpPr/>
          <p:nvPr/>
        </p:nvSpPr>
        <p:spPr>
          <a:xfrm>
            <a:off x="3065578" y="5070312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3771316" y="2691769"/>
            <a:ext cx="356188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786171" y="3759833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3787905" y="3506204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987988" y="5465264"/>
            <a:ext cx="101983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6046701" y="5557468"/>
            <a:ext cx="8178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837899" y="3364308"/>
            <a:ext cx="1343926" cy="1536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64" name="矩形 63"/>
          <p:cNvSpPr/>
          <p:nvPr/>
        </p:nvSpPr>
        <p:spPr>
          <a:xfrm>
            <a:off x="4823256" y="3574574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824328" y="3878788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818000" y="4208710"/>
            <a:ext cx="42992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823256" y="4544983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316892" y="3329144"/>
            <a:ext cx="449162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178608" y="4311659"/>
            <a:ext cx="86434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寄存器堆</a:t>
            </a:r>
            <a:endParaRPr lang="zh-CN" altLang="en-US" sz="1325" b="1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5866794" y="3584311"/>
            <a:ext cx="38343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859075" y="3982017"/>
            <a:ext cx="38343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4386030" y="4089544"/>
            <a:ext cx="269626" cy="509573"/>
            <a:chOff x="4451072" y="4543951"/>
            <a:chExt cx="284372" cy="537440"/>
          </a:xfrm>
        </p:grpSpPr>
        <p:sp>
          <p:nvSpPr>
            <p:cNvPr id="73" name="流程图: 手动操作 72"/>
            <p:cNvSpPr/>
            <p:nvPr/>
          </p:nvSpPr>
          <p:spPr>
            <a:xfrm rot="16200000">
              <a:off x="4335027" y="4701403"/>
              <a:ext cx="533466" cy="226510"/>
            </a:xfrm>
            <a:prstGeom prst="flowChartManualOperation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74" name="矩形 73"/>
            <p:cNvSpPr/>
            <p:nvPr/>
          </p:nvSpPr>
          <p:spPr>
            <a:xfrm>
              <a:off x="4451072" y="4543951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5" name="流程图: 手动操作 74"/>
          <p:cNvSpPr/>
          <p:nvPr/>
        </p:nvSpPr>
        <p:spPr>
          <a:xfrm rot="16200000">
            <a:off x="1267655" y="3601725"/>
            <a:ext cx="505805" cy="214765"/>
          </a:xfrm>
          <a:prstGeom prst="flowChartManualOperation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6" name="矩形 75"/>
          <p:cNvSpPr/>
          <p:nvPr/>
        </p:nvSpPr>
        <p:spPr>
          <a:xfrm>
            <a:off x="1354929" y="3450511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0686765" y="3628340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8" name="直接连接符 77"/>
          <p:cNvCxnSpPr/>
          <p:nvPr/>
        </p:nvCxnSpPr>
        <p:spPr>
          <a:xfrm>
            <a:off x="6169641" y="3730091"/>
            <a:ext cx="147681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>
            <a:off x="7448454" y="5502315"/>
            <a:ext cx="32971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7003106" y="5287528"/>
            <a:ext cx="461986" cy="523995"/>
            <a:chOff x="7239187" y="4876233"/>
            <a:chExt cx="506180" cy="574121"/>
          </a:xfrm>
        </p:grpSpPr>
        <p:sp>
          <p:nvSpPr>
            <p:cNvPr id="81" name="平行四边形 80"/>
            <p:cNvSpPr/>
            <p:nvPr/>
          </p:nvSpPr>
          <p:spPr>
            <a:xfrm rot="4500000">
              <a:off x="7216515" y="4946030"/>
              <a:ext cx="574121" cy="434528"/>
            </a:xfrm>
            <a:prstGeom prst="parallelogram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2" name="矩形 81"/>
            <p:cNvSpPr/>
            <p:nvPr/>
          </p:nvSpPr>
          <p:spPr>
            <a:xfrm>
              <a:off x="7239187" y="4999635"/>
              <a:ext cx="50618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&lt;&lt;2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3" name="矩形 82"/>
          <p:cNvSpPr/>
          <p:nvPr/>
        </p:nvSpPr>
        <p:spPr>
          <a:xfrm>
            <a:off x="7972569" y="5649550"/>
            <a:ext cx="28084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8154117" y="5427823"/>
            <a:ext cx="88357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PCBranch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5" name="直接连接符 84"/>
          <p:cNvCxnSpPr/>
          <p:nvPr/>
        </p:nvCxnSpPr>
        <p:spPr>
          <a:xfrm flipV="1">
            <a:off x="7199625" y="4248213"/>
            <a:ext cx="4417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>
            <a:off x="7184428" y="3937803"/>
            <a:ext cx="52450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7181088" y="3495578"/>
            <a:ext cx="5341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8027887" y="3483431"/>
            <a:ext cx="5806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8075634" y="3735946"/>
            <a:ext cx="96853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58214" y="4302828"/>
            <a:ext cx="88319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8089818" y="4006808"/>
            <a:ext cx="116056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>
            <a:off x="9994588" y="4006037"/>
            <a:ext cx="73963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组合 92"/>
          <p:cNvGrpSpPr/>
          <p:nvPr/>
        </p:nvGrpSpPr>
        <p:grpSpPr>
          <a:xfrm>
            <a:off x="9188340" y="3431846"/>
            <a:ext cx="869365" cy="1361582"/>
            <a:chOff x="2106940" y="3477998"/>
            <a:chExt cx="952529" cy="1491834"/>
          </a:xfrm>
        </p:grpSpPr>
        <p:sp>
          <p:nvSpPr>
            <p:cNvPr id="94" name="矩形 93"/>
            <p:cNvSpPr/>
            <p:nvPr/>
          </p:nvSpPr>
          <p:spPr>
            <a:xfrm>
              <a:off x="2162583" y="3477998"/>
              <a:ext cx="828902" cy="14918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 dirty="0"/>
            </a:p>
          </p:txBody>
        </p:sp>
        <p:sp>
          <p:nvSpPr>
            <p:cNvPr id="95" name="矩形 94"/>
            <p:cNvSpPr/>
            <p:nvPr/>
          </p:nvSpPr>
          <p:spPr>
            <a:xfrm>
              <a:off x="2317534" y="3480984"/>
              <a:ext cx="492129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597199" y="3861428"/>
              <a:ext cx="46227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2146656" y="3834566"/>
              <a:ext cx="337571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182706" y="4068361"/>
              <a:ext cx="760851" cy="5486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106940" y="4556521"/>
              <a:ext cx="513205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0" name="矩形 99"/>
          <p:cNvSpPr/>
          <p:nvPr/>
        </p:nvSpPr>
        <p:spPr>
          <a:xfrm>
            <a:off x="9940770" y="3745220"/>
            <a:ext cx="8547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9961634" y="6244653"/>
            <a:ext cx="12326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WriteBackData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2797871" y="5155165"/>
            <a:ext cx="357790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+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7917148" y="5549525"/>
            <a:ext cx="357790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+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884901" y="6303823"/>
            <a:ext cx="123142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BranchAddress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5" name="直接连接符 104"/>
          <p:cNvCxnSpPr/>
          <p:nvPr/>
        </p:nvCxnSpPr>
        <p:spPr>
          <a:xfrm>
            <a:off x="3829269" y="2661305"/>
            <a:ext cx="0" cy="2999117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任意多边形: 形状 256"/>
          <p:cNvSpPr/>
          <p:nvPr/>
        </p:nvSpPr>
        <p:spPr>
          <a:xfrm flipV="1">
            <a:off x="10954343" y="3709904"/>
            <a:ext cx="208088" cy="145964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07" name="直接连接符 106"/>
          <p:cNvCxnSpPr>
            <a:stCxn id="106" idx="0"/>
          </p:cNvCxnSpPr>
          <p:nvPr/>
        </p:nvCxnSpPr>
        <p:spPr>
          <a:xfrm>
            <a:off x="11162431" y="3876129"/>
            <a:ext cx="8135" cy="265030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3827881" y="4452218"/>
            <a:ext cx="57286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9" name="直接连接符 108"/>
          <p:cNvCxnSpPr/>
          <p:nvPr/>
        </p:nvCxnSpPr>
        <p:spPr>
          <a:xfrm>
            <a:off x="4163957" y="3994894"/>
            <a:ext cx="0" cy="24344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3829269" y="2661305"/>
            <a:ext cx="5030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1" name="直接连接符 110"/>
          <p:cNvCxnSpPr/>
          <p:nvPr/>
        </p:nvCxnSpPr>
        <p:spPr>
          <a:xfrm>
            <a:off x="3837130" y="5660421"/>
            <a:ext cx="10533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2" name="直接连接符 111"/>
          <p:cNvCxnSpPr/>
          <p:nvPr/>
        </p:nvCxnSpPr>
        <p:spPr>
          <a:xfrm>
            <a:off x="4163957" y="4688284"/>
            <a:ext cx="0" cy="1838144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3" name="直接连接符 112"/>
          <p:cNvCxnSpPr/>
          <p:nvPr/>
        </p:nvCxnSpPr>
        <p:spPr>
          <a:xfrm>
            <a:off x="4163956" y="6526429"/>
            <a:ext cx="699652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" name="直接连接符 113"/>
          <p:cNvCxnSpPr/>
          <p:nvPr/>
        </p:nvCxnSpPr>
        <p:spPr>
          <a:xfrm>
            <a:off x="9000571" y="3234547"/>
            <a:ext cx="1278915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5" name="直接连接符 114"/>
          <p:cNvCxnSpPr/>
          <p:nvPr/>
        </p:nvCxnSpPr>
        <p:spPr>
          <a:xfrm>
            <a:off x="9000571" y="3234548"/>
            <a:ext cx="0" cy="74690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6" name="直接连接符 115"/>
          <p:cNvCxnSpPr/>
          <p:nvPr/>
        </p:nvCxnSpPr>
        <p:spPr>
          <a:xfrm>
            <a:off x="10279487" y="3234548"/>
            <a:ext cx="0" cy="47535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7" name="直接连接符 116"/>
          <p:cNvCxnSpPr/>
          <p:nvPr/>
        </p:nvCxnSpPr>
        <p:spPr>
          <a:xfrm>
            <a:off x="10286437" y="3718763"/>
            <a:ext cx="44778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8" name="直接连接符 117"/>
          <p:cNvCxnSpPr/>
          <p:nvPr/>
        </p:nvCxnSpPr>
        <p:spPr>
          <a:xfrm>
            <a:off x="6461111" y="4583733"/>
            <a:ext cx="276347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9" name="直接连接符 118"/>
          <p:cNvCxnSpPr/>
          <p:nvPr/>
        </p:nvCxnSpPr>
        <p:spPr>
          <a:xfrm>
            <a:off x="6461110" y="4125048"/>
            <a:ext cx="0" cy="458685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0" name="直接连接符 119"/>
          <p:cNvCxnSpPr/>
          <p:nvPr/>
        </p:nvCxnSpPr>
        <p:spPr>
          <a:xfrm>
            <a:off x="6721225" y="4394805"/>
            <a:ext cx="0" cy="117345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1" name="直接连接符 120"/>
          <p:cNvCxnSpPr/>
          <p:nvPr/>
        </p:nvCxnSpPr>
        <p:spPr>
          <a:xfrm>
            <a:off x="6739617" y="4395190"/>
            <a:ext cx="27051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2" name="直接连接符 121"/>
          <p:cNvCxnSpPr/>
          <p:nvPr/>
        </p:nvCxnSpPr>
        <p:spPr>
          <a:xfrm>
            <a:off x="6096000" y="5585171"/>
            <a:ext cx="92453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3" name="直接连接符 122"/>
          <p:cNvCxnSpPr/>
          <p:nvPr/>
        </p:nvCxnSpPr>
        <p:spPr>
          <a:xfrm>
            <a:off x="3849771" y="2907893"/>
            <a:ext cx="49562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4" name="矩形 123"/>
          <p:cNvSpPr/>
          <p:nvPr/>
        </p:nvSpPr>
        <p:spPr>
          <a:xfrm>
            <a:off x="3777869" y="2451567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5" name="等腰三角形 124"/>
          <p:cNvSpPr/>
          <p:nvPr/>
        </p:nvSpPr>
        <p:spPr>
          <a:xfrm>
            <a:off x="1906626" y="3807676"/>
            <a:ext cx="205961" cy="115779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126" name="组合 125"/>
          <p:cNvGrpSpPr/>
          <p:nvPr/>
        </p:nvGrpSpPr>
        <p:grpSpPr>
          <a:xfrm>
            <a:off x="5245466" y="4780266"/>
            <a:ext cx="506870" cy="462158"/>
            <a:chOff x="1853728" y="4285666"/>
            <a:chExt cx="534589" cy="487432"/>
          </a:xfrm>
          <a:solidFill>
            <a:srgbClr val="FFCCFF"/>
          </a:solidFill>
        </p:grpSpPr>
        <p:cxnSp>
          <p:nvCxnSpPr>
            <p:cNvPr id="127" name="直接连接符 126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8" name="矩形 127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9" name="等腰三角形 128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9390718" y="4671597"/>
            <a:ext cx="506870" cy="462158"/>
            <a:chOff x="1853728" y="4285666"/>
            <a:chExt cx="534589" cy="487432"/>
          </a:xfrm>
          <a:solidFill>
            <a:srgbClr val="00B050"/>
          </a:solidFill>
        </p:grpSpPr>
        <p:cxnSp>
          <p:nvCxnSpPr>
            <p:cNvPr id="131" name="直接连接符 130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矩形 131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3" name="等腰三角形 132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134" name="直接连接符 133"/>
          <p:cNvCxnSpPr/>
          <p:nvPr/>
        </p:nvCxnSpPr>
        <p:spPr>
          <a:xfrm>
            <a:off x="3311953" y="3728851"/>
            <a:ext cx="51731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5" name="直接连接符 134"/>
          <p:cNvCxnSpPr/>
          <p:nvPr/>
        </p:nvCxnSpPr>
        <p:spPr>
          <a:xfrm>
            <a:off x="1203993" y="3569263"/>
            <a:ext cx="0" cy="2467274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>
            <a:off x="1203993" y="6036537"/>
            <a:ext cx="653668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7" name="直接连接符 136"/>
          <p:cNvCxnSpPr/>
          <p:nvPr/>
        </p:nvCxnSpPr>
        <p:spPr>
          <a:xfrm>
            <a:off x="8477764" y="5758838"/>
            <a:ext cx="0" cy="520773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>
            <a:off x="934083" y="6279611"/>
            <a:ext cx="751703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9" name="直接连接符 138"/>
          <p:cNvCxnSpPr/>
          <p:nvPr/>
        </p:nvCxnSpPr>
        <p:spPr>
          <a:xfrm>
            <a:off x="930896" y="3842436"/>
            <a:ext cx="0" cy="2437175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>
            <a:off x="930896" y="3842436"/>
            <a:ext cx="47473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1203993" y="3569263"/>
            <a:ext cx="20482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8184039" y="5758837"/>
            <a:ext cx="293726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/>
          <p:cNvCxnSpPr/>
          <p:nvPr/>
        </p:nvCxnSpPr>
        <p:spPr>
          <a:xfrm>
            <a:off x="2282760" y="3730091"/>
            <a:ext cx="0" cy="1388782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/>
          <p:cNvCxnSpPr/>
          <p:nvPr/>
        </p:nvCxnSpPr>
        <p:spPr>
          <a:xfrm>
            <a:off x="2282760" y="5118872"/>
            <a:ext cx="33930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5" name="直接连接符 144"/>
          <p:cNvCxnSpPr/>
          <p:nvPr/>
        </p:nvCxnSpPr>
        <p:spPr>
          <a:xfrm>
            <a:off x="8538102" y="2371235"/>
            <a:ext cx="0" cy="1373984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6" name="直接连接符 145"/>
          <p:cNvCxnSpPr/>
          <p:nvPr/>
        </p:nvCxnSpPr>
        <p:spPr>
          <a:xfrm>
            <a:off x="8102928" y="3756253"/>
            <a:ext cx="435174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7" name="直接连接符 146"/>
          <p:cNvCxnSpPr/>
          <p:nvPr/>
        </p:nvCxnSpPr>
        <p:spPr>
          <a:xfrm>
            <a:off x="8538102" y="2371235"/>
            <a:ext cx="189925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8" name="流程图: 延期 147"/>
          <p:cNvSpPr/>
          <p:nvPr/>
        </p:nvSpPr>
        <p:spPr>
          <a:xfrm>
            <a:off x="8742363" y="2211614"/>
            <a:ext cx="267302" cy="216548"/>
          </a:xfrm>
          <a:prstGeom prst="flowChartDelay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49" name="直接连接符 148"/>
          <p:cNvCxnSpPr/>
          <p:nvPr/>
        </p:nvCxnSpPr>
        <p:spPr>
          <a:xfrm>
            <a:off x="9010191" y="2319888"/>
            <a:ext cx="26479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0" name="直接连接符 149"/>
          <p:cNvCxnSpPr/>
          <p:nvPr/>
        </p:nvCxnSpPr>
        <p:spPr>
          <a:xfrm>
            <a:off x="9274988" y="1603816"/>
            <a:ext cx="0" cy="716072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1" name="直接连接符 150"/>
          <p:cNvCxnSpPr/>
          <p:nvPr/>
        </p:nvCxnSpPr>
        <p:spPr>
          <a:xfrm>
            <a:off x="1533730" y="1603816"/>
            <a:ext cx="774125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2" name="直接连接符 151"/>
          <p:cNvCxnSpPr/>
          <p:nvPr/>
        </p:nvCxnSpPr>
        <p:spPr>
          <a:xfrm>
            <a:off x="1520558" y="1603816"/>
            <a:ext cx="0" cy="1882334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3" name="矩形 152"/>
          <p:cNvSpPr/>
          <p:nvPr/>
        </p:nvSpPr>
        <p:spPr>
          <a:xfrm>
            <a:off x="660864" y="3429417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4" name="矩形 153"/>
          <p:cNvSpPr/>
          <p:nvPr/>
        </p:nvSpPr>
        <p:spPr>
          <a:xfrm>
            <a:off x="4114313" y="3436283"/>
            <a:ext cx="34015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4121543" y="3703831"/>
            <a:ext cx="32893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56" name="矩形 155"/>
          <p:cNvSpPr/>
          <p:nvPr/>
        </p:nvSpPr>
        <p:spPr>
          <a:xfrm>
            <a:off x="4114093" y="4198387"/>
            <a:ext cx="3674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157" name="直接连接符 156"/>
          <p:cNvCxnSpPr/>
          <p:nvPr/>
        </p:nvCxnSpPr>
        <p:spPr>
          <a:xfrm>
            <a:off x="4163957" y="4688284"/>
            <a:ext cx="658040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8" name="任意多边形: 形状 256"/>
          <p:cNvSpPr/>
          <p:nvPr/>
        </p:nvSpPr>
        <p:spPr>
          <a:xfrm flipV="1">
            <a:off x="4646741" y="4266336"/>
            <a:ext cx="150942" cy="84135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59" name="直接连接符 158"/>
          <p:cNvCxnSpPr/>
          <p:nvPr/>
        </p:nvCxnSpPr>
        <p:spPr>
          <a:xfrm>
            <a:off x="3806556" y="3728100"/>
            <a:ext cx="1004244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60" name="组合 159"/>
          <p:cNvGrpSpPr/>
          <p:nvPr/>
        </p:nvGrpSpPr>
        <p:grpSpPr>
          <a:xfrm>
            <a:off x="4802712" y="1603816"/>
            <a:ext cx="6010121" cy="296556"/>
            <a:chOff x="5065360" y="1767866"/>
            <a:chExt cx="6338800" cy="312774"/>
          </a:xfrm>
        </p:grpSpPr>
        <p:cxnSp>
          <p:nvCxnSpPr>
            <p:cNvPr id="161" name="直接连接符 160"/>
            <p:cNvCxnSpPr/>
            <p:nvPr/>
          </p:nvCxnSpPr>
          <p:spPr>
            <a:xfrm>
              <a:off x="5069279" y="2027739"/>
              <a:ext cx="6334881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2" name="矩形 161"/>
            <p:cNvSpPr/>
            <p:nvPr/>
          </p:nvSpPr>
          <p:spPr>
            <a:xfrm>
              <a:off x="5065360" y="1767866"/>
              <a:ext cx="10012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MemtoReg</a:t>
              </a:r>
              <a:endParaRPr lang="zh-CN" altLang="en-US" sz="1325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3" name="矩形 162"/>
          <p:cNvSpPr/>
          <p:nvPr/>
        </p:nvSpPr>
        <p:spPr>
          <a:xfrm>
            <a:off x="4802712" y="1813262"/>
            <a:ext cx="92166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MemWrite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4802712" y="2022708"/>
            <a:ext cx="6751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4802712" y="2232155"/>
            <a:ext cx="3076649" cy="296556"/>
            <a:chOff x="5065360" y="2430566"/>
            <a:chExt cx="3244903" cy="312774"/>
          </a:xfrm>
        </p:grpSpPr>
        <p:cxnSp>
          <p:nvCxnSpPr>
            <p:cNvPr id="166" name="直接连接符 165"/>
            <p:cNvCxnSpPr/>
            <p:nvPr/>
          </p:nvCxnSpPr>
          <p:spPr>
            <a:xfrm>
              <a:off x="5082983" y="2695944"/>
              <a:ext cx="3227280" cy="0"/>
            </a:xfrm>
            <a:prstGeom prst="line">
              <a:avLst/>
            </a:prstGeom>
            <a:noFill/>
            <a:ln w="5080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7" name="矩形 166"/>
            <p:cNvSpPr/>
            <p:nvPr/>
          </p:nvSpPr>
          <p:spPr>
            <a:xfrm>
              <a:off x="5065360" y="2430566"/>
              <a:ext cx="693512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AluOP</a:t>
              </a:r>
              <a:endParaRPr lang="zh-CN" altLang="en-US" sz="1325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4802712" y="2452512"/>
            <a:ext cx="2337433" cy="296556"/>
            <a:chOff x="5065360" y="2662976"/>
            <a:chExt cx="2465261" cy="312774"/>
          </a:xfrm>
        </p:grpSpPr>
        <p:cxnSp>
          <p:nvCxnSpPr>
            <p:cNvPr id="169" name="直接连接符 168"/>
            <p:cNvCxnSpPr/>
            <p:nvPr/>
          </p:nvCxnSpPr>
          <p:spPr>
            <a:xfrm>
              <a:off x="5099327" y="2927581"/>
              <a:ext cx="243129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0" name="矩形 169"/>
            <p:cNvSpPr/>
            <p:nvPr/>
          </p:nvSpPr>
          <p:spPr>
            <a:xfrm>
              <a:off x="5065360" y="2662976"/>
              <a:ext cx="80340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ALUSrc</a:t>
              </a:r>
              <a:endParaRPr lang="zh-CN" altLang="en-US" sz="1325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4507856" y="3019149"/>
            <a:ext cx="694421" cy="1110848"/>
            <a:chOff x="4754378" y="3260600"/>
            <a:chExt cx="732397" cy="1171598"/>
          </a:xfrm>
        </p:grpSpPr>
        <p:cxnSp>
          <p:nvCxnSpPr>
            <p:cNvPr id="172" name="直接连接符 171"/>
            <p:cNvCxnSpPr/>
            <p:nvPr/>
          </p:nvCxnSpPr>
          <p:spPr>
            <a:xfrm>
              <a:off x="4777672" y="3306933"/>
              <a:ext cx="0" cy="1125265"/>
            </a:xfrm>
            <a:prstGeom prst="line">
              <a:avLst/>
            </a:prstGeom>
            <a:noFill/>
            <a:ln w="31750" cap="sq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3" name="矩形 172"/>
            <p:cNvSpPr/>
            <p:nvPr/>
          </p:nvSpPr>
          <p:spPr>
            <a:xfrm>
              <a:off x="4754378" y="3260600"/>
              <a:ext cx="73239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RegDst</a:t>
              </a:r>
              <a:endParaRPr lang="zh-CN" altLang="en-US" sz="1325" baseline="-250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4802710" y="2661957"/>
            <a:ext cx="836704" cy="296556"/>
            <a:chOff x="5065360" y="2883875"/>
            <a:chExt cx="882462" cy="312774"/>
          </a:xfrm>
        </p:grpSpPr>
        <p:cxnSp>
          <p:nvCxnSpPr>
            <p:cNvPr id="175" name="直接连接符 174"/>
            <p:cNvCxnSpPr/>
            <p:nvPr/>
          </p:nvCxnSpPr>
          <p:spPr>
            <a:xfrm>
              <a:off x="5087764" y="3149932"/>
              <a:ext cx="744126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6" name="矩形 175"/>
            <p:cNvSpPr/>
            <p:nvPr/>
          </p:nvSpPr>
          <p:spPr>
            <a:xfrm>
              <a:off x="5065360" y="2883875"/>
              <a:ext cx="882462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RegWrite</a:t>
              </a:r>
              <a:endParaRPr lang="zh-CN" altLang="en-US" sz="1325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77" name="矩形 176"/>
          <p:cNvSpPr/>
          <p:nvPr/>
        </p:nvSpPr>
        <p:spPr>
          <a:xfrm>
            <a:off x="8931100" y="2272057"/>
            <a:ext cx="61908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PCSrc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8" name="直接连接符 177"/>
          <p:cNvCxnSpPr/>
          <p:nvPr/>
        </p:nvCxnSpPr>
        <p:spPr>
          <a:xfrm flipV="1">
            <a:off x="2009606" y="3928361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矩形 178"/>
          <p:cNvSpPr/>
          <p:nvPr/>
        </p:nvSpPr>
        <p:spPr>
          <a:xfrm>
            <a:off x="1773399" y="3973278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0" name="直接连接符 179"/>
          <p:cNvCxnSpPr>
            <a:endCxn id="230" idx="1"/>
          </p:cNvCxnSpPr>
          <p:nvPr/>
        </p:nvCxnSpPr>
        <p:spPr>
          <a:xfrm>
            <a:off x="1594652" y="3709905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矩形 180"/>
          <p:cNvSpPr/>
          <p:nvPr/>
        </p:nvSpPr>
        <p:spPr>
          <a:xfrm>
            <a:off x="1809300" y="3175019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82" name="矩形 181"/>
          <p:cNvSpPr/>
          <p:nvPr/>
        </p:nvSpPr>
        <p:spPr>
          <a:xfrm>
            <a:off x="3257818" y="3466216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1962038" y="5413644"/>
            <a:ext cx="205122" cy="296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4" name="直接连接符 183"/>
          <p:cNvCxnSpPr/>
          <p:nvPr/>
        </p:nvCxnSpPr>
        <p:spPr>
          <a:xfrm>
            <a:off x="2282760" y="5573448"/>
            <a:ext cx="351575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5" name="任意多边形: 形状 251"/>
          <p:cNvSpPr/>
          <p:nvPr/>
        </p:nvSpPr>
        <p:spPr>
          <a:xfrm>
            <a:off x="2943615" y="5336423"/>
            <a:ext cx="398480" cy="700114"/>
          </a:xfrm>
          <a:custGeom>
            <a:avLst/>
            <a:gdLst>
              <a:gd name="connsiteX0" fmla="*/ 0 w 234950"/>
              <a:gd name="connsiteY0" fmla="*/ 0 h 812800"/>
              <a:gd name="connsiteX1" fmla="*/ 234950 w 234950"/>
              <a:gd name="connsiteY1" fmla="*/ 0 h 812800"/>
              <a:gd name="connsiteX2" fmla="*/ 234950 w 234950"/>
              <a:gd name="connsiteY2" fmla="*/ 81280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812800">
                <a:moveTo>
                  <a:pt x="0" y="0"/>
                </a:moveTo>
                <a:lnTo>
                  <a:pt x="234950" y="0"/>
                </a:lnTo>
                <a:lnTo>
                  <a:pt x="234950" y="812800"/>
                </a:lnTo>
              </a:path>
            </a:pathLst>
          </a:cu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86" name="矩形 185"/>
          <p:cNvSpPr/>
          <p:nvPr/>
        </p:nvSpPr>
        <p:spPr>
          <a:xfrm>
            <a:off x="3065578" y="5070312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3771316" y="2691769"/>
            <a:ext cx="356188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3786171" y="3759833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3787905" y="3506204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0" name="矩形 189"/>
          <p:cNvSpPr/>
          <p:nvPr/>
        </p:nvSpPr>
        <p:spPr>
          <a:xfrm>
            <a:off x="3771135" y="4250864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3771188" y="5427435"/>
            <a:ext cx="423514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2" name="组合 191"/>
          <p:cNvGrpSpPr/>
          <p:nvPr/>
        </p:nvGrpSpPr>
        <p:grpSpPr>
          <a:xfrm>
            <a:off x="4909932" y="5447940"/>
            <a:ext cx="1159685" cy="332420"/>
            <a:chOff x="5178444" y="5822218"/>
            <a:chExt cx="1223105" cy="350599"/>
          </a:xfrm>
        </p:grpSpPr>
        <p:sp>
          <p:nvSpPr>
            <p:cNvPr id="193" name="流程图: 手动输入 146"/>
            <p:cNvSpPr/>
            <p:nvPr/>
          </p:nvSpPr>
          <p:spPr>
            <a:xfrm>
              <a:off x="5178444" y="5822218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5259637" y="5860043"/>
              <a:ext cx="107560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5" name="矩形 194"/>
          <p:cNvSpPr/>
          <p:nvPr/>
        </p:nvSpPr>
        <p:spPr>
          <a:xfrm>
            <a:off x="6046701" y="5557468"/>
            <a:ext cx="8178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6" name="直接连接符 195"/>
          <p:cNvCxnSpPr/>
          <p:nvPr/>
        </p:nvCxnSpPr>
        <p:spPr>
          <a:xfrm>
            <a:off x="6169641" y="3730091"/>
            <a:ext cx="1476815" cy="1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矩形 196"/>
          <p:cNvSpPr/>
          <p:nvPr/>
        </p:nvSpPr>
        <p:spPr>
          <a:xfrm>
            <a:off x="7972569" y="5649550"/>
            <a:ext cx="28084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8" name="矩形 197"/>
          <p:cNvSpPr/>
          <p:nvPr/>
        </p:nvSpPr>
        <p:spPr>
          <a:xfrm>
            <a:off x="8154117" y="5427823"/>
            <a:ext cx="88357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PCBranch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9" name="直接连接符 198"/>
          <p:cNvCxnSpPr>
            <a:stCxn id="310" idx="2"/>
          </p:cNvCxnSpPr>
          <p:nvPr/>
        </p:nvCxnSpPr>
        <p:spPr>
          <a:xfrm flipV="1">
            <a:off x="7237156" y="4238106"/>
            <a:ext cx="436624" cy="3344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矩形 199"/>
          <p:cNvSpPr/>
          <p:nvPr/>
        </p:nvSpPr>
        <p:spPr>
          <a:xfrm>
            <a:off x="7181088" y="3495578"/>
            <a:ext cx="5341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" name="矩形 200"/>
          <p:cNvSpPr/>
          <p:nvPr/>
        </p:nvSpPr>
        <p:spPr>
          <a:xfrm>
            <a:off x="8027887" y="3483431"/>
            <a:ext cx="5806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2" name="矩形 201"/>
          <p:cNvSpPr/>
          <p:nvPr/>
        </p:nvSpPr>
        <p:spPr>
          <a:xfrm>
            <a:off x="8075634" y="3735946"/>
            <a:ext cx="96853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3" name="矩形 202"/>
          <p:cNvSpPr/>
          <p:nvPr/>
        </p:nvSpPr>
        <p:spPr>
          <a:xfrm>
            <a:off x="8058214" y="4302828"/>
            <a:ext cx="88319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4" name="直接连接符 203"/>
          <p:cNvCxnSpPr/>
          <p:nvPr/>
        </p:nvCxnSpPr>
        <p:spPr>
          <a:xfrm>
            <a:off x="8089818" y="4006808"/>
            <a:ext cx="1160567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直接连接符 204"/>
          <p:cNvCxnSpPr/>
          <p:nvPr/>
        </p:nvCxnSpPr>
        <p:spPr>
          <a:xfrm>
            <a:off x="9994588" y="4006037"/>
            <a:ext cx="73963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矩形 205"/>
          <p:cNvSpPr/>
          <p:nvPr/>
        </p:nvSpPr>
        <p:spPr>
          <a:xfrm>
            <a:off x="9940770" y="3745220"/>
            <a:ext cx="8547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7" name="矩形 206"/>
          <p:cNvSpPr/>
          <p:nvPr/>
        </p:nvSpPr>
        <p:spPr>
          <a:xfrm>
            <a:off x="9961634" y="6244653"/>
            <a:ext cx="12326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WriteBackData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8" name="组合 207"/>
          <p:cNvGrpSpPr/>
          <p:nvPr/>
        </p:nvGrpSpPr>
        <p:grpSpPr>
          <a:xfrm>
            <a:off x="2625016" y="4928279"/>
            <a:ext cx="530644" cy="860645"/>
            <a:chOff x="2768573" y="5274135"/>
            <a:chExt cx="559664" cy="907711"/>
          </a:xfrm>
        </p:grpSpPr>
        <p:sp>
          <p:nvSpPr>
            <p:cNvPr id="209" name="任意多边形: 形状 323"/>
            <p:cNvSpPr/>
            <p:nvPr/>
          </p:nvSpPr>
          <p:spPr>
            <a:xfrm>
              <a:off x="2768573" y="5274135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10" name="矩形 209"/>
            <p:cNvSpPr/>
            <p:nvPr/>
          </p:nvSpPr>
          <p:spPr>
            <a:xfrm>
              <a:off x="2950880" y="5513430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7740670" y="5328516"/>
            <a:ext cx="534262" cy="860645"/>
            <a:chOff x="8163994" y="5696260"/>
            <a:chExt cx="563480" cy="907711"/>
          </a:xfrm>
        </p:grpSpPr>
        <p:sp>
          <p:nvSpPr>
            <p:cNvPr id="212" name="任意多边形: 形状 323"/>
            <p:cNvSpPr/>
            <p:nvPr/>
          </p:nvSpPr>
          <p:spPr>
            <a:xfrm>
              <a:off x="8163994" y="5696260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13" name="矩形 212"/>
            <p:cNvSpPr/>
            <p:nvPr/>
          </p:nvSpPr>
          <p:spPr>
            <a:xfrm>
              <a:off x="8350117" y="5929356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214" name="矩形 213"/>
          <p:cNvSpPr/>
          <p:nvPr/>
        </p:nvSpPr>
        <p:spPr>
          <a:xfrm>
            <a:off x="884901" y="6303823"/>
            <a:ext cx="123142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BranchAddress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5" name="直接连接符 214"/>
          <p:cNvCxnSpPr/>
          <p:nvPr/>
        </p:nvCxnSpPr>
        <p:spPr>
          <a:xfrm>
            <a:off x="3829269" y="2661305"/>
            <a:ext cx="0" cy="2988245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任意多边形: 形状 256"/>
          <p:cNvSpPr/>
          <p:nvPr/>
        </p:nvSpPr>
        <p:spPr>
          <a:xfrm flipV="1">
            <a:off x="10977693" y="3691717"/>
            <a:ext cx="159587" cy="167064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635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17" name="直接连接符 216"/>
          <p:cNvCxnSpPr/>
          <p:nvPr/>
        </p:nvCxnSpPr>
        <p:spPr>
          <a:xfrm>
            <a:off x="11161838" y="3873952"/>
            <a:ext cx="0" cy="2642435"/>
          </a:xfrm>
          <a:prstGeom prst="line">
            <a:avLst/>
          </a:prstGeom>
          <a:ln w="76200" cap="sq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连接符 217"/>
          <p:cNvCxnSpPr/>
          <p:nvPr/>
        </p:nvCxnSpPr>
        <p:spPr>
          <a:xfrm>
            <a:off x="4176690" y="4241733"/>
            <a:ext cx="209346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9" name="直接连接符 218"/>
          <p:cNvCxnSpPr/>
          <p:nvPr/>
        </p:nvCxnSpPr>
        <p:spPr>
          <a:xfrm>
            <a:off x="3829269" y="2661305"/>
            <a:ext cx="5030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0" name="直接连接符 219"/>
          <p:cNvCxnSpPr/>
          <p:nvPr/>
        </p:nvCxnSpPr>
        <p:spPr>
          <a:xfrm>
            <a:off x="4163957" y="4688284"/>
            <a:ext cx="0" cy="1828103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1" name="直接连接符 220"/>
          <p:cNvCxnSpPr/>
          <p:nvPr/>
        </p:nvCxnSpPr>
        <p:spPr>
          <a:xfrm>
            <a:off x="4163956" y="6526429"/>
            <a:ext cx="6996524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2" name="直接连接符 221"/>
          <p:cNvCxnSpPr/>
          <p:nvPr/>
        </p:nvCxnSpPr>
        <p:spPr>
          <a:xfrm>
            <a:off x="10032573" y="3994893"/>
            <a:ext cx="694055" cy="0"/>
          </a:xfrm>
          <a:prstGeom prst="line">
            <a:avLst/>
          </a:prstGeom>
          <a:noFill/>
          <a:ln w="635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3" name="直接连接符 222"/>
          <p:cNvCxnSpPr/>
          <p:nvPr/>
        </p:nvCxnSpPr>
        <p:spPr>
          <a:xfrm>
            <a:off x="6461111" y="4583733"/>
            <a:ext cx="276347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4" name="直接连接符 223"/>
          <p:cNvCxnSpPr/>
          <p:nvPr/>
        </p:nvCxnSpPr>
        <p:spPr>
          <a:xfrm>
            <a:off x="6461110" y="4125049"/>
            <a:ext cx="0" cy="43160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5" name="直接连接符 224"/>
          <p:cNvCxnSpPr/>
          <p:nvPr/>
        </p:nvCxnSpPr>
        <p:spPr>
          <a:xfrm>
            <a:off x="6721225" y="4409852"/>
            <a:ext cx="0" cy="117345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6" name="直接连接符 225"/>
          <p:cNvCxnSpPr/>
          <p:nvPr/>
        </p:nvCxnSpPr>
        <p:spPr>
          <a:xfrm>
            <a:off x="6739617" y="4395190"/>
            <a:ext cx="27051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7" name="直接连接符 226"/>
          <p:cNvCxnSpPr/>
          <p:nvPr/>
        </p:nvCxnSpPr>
        <p:spPr>
          <a:xfrm>
            <a:off x="3849771" y="2907893"/>
            <a:ext cx="49562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8" name="矩形 227"/>
          <p:cNvSpPr/>
          <p:nvPr/>
        </p:nvSpPr>
        <p:spPr>
          <a:xfrm>
            <a:off x="3777869" y="2451567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9" name="组合 228"/>
          <p:cNvGrpSpPr/>
          <p:nvPr/>
        </p:nvGrpSpPr>
        <p:grpSpPr>
          <a:xfrm>
            <a:off x="1889290" y="3495578"/>
            <a:ext cx="239223" cy="429550"/>
            <a:chOff x="1992610" y="3763083"/>
            <a:chExt cx="252305" cy="453041"/>
          </a:xfrm>
        </p:grpSpPr>
        <p:sp>
          <p:nvSpPr>
            <p:cNvPr id="230" name="矩形 229"/>
            <p:cNvSpPr/>
            <p:nvPr/>
          </p:nvSpPr>
          <p:spPr>
            <a:xfrm>
              <a:off x="1992610" y="3763083"/>
              <a:ext cx="252305" cy="453041"/>
            </a:xfrm>
            <a:prstGeom prst="rect">
              <a:avLst/>
            </a:prstGeom>
            <a:solidFill>
              <a:srgbClr val="59B2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31" name="等腰三角形 230"/>
            <p:cNvSpPr/>
            <p:nvPr/>
          </p:nvSpPr>
          <p:spPr>
            <a:xfrm>
              <a:off x="2010894" y="4092249"/>
              <a:ext cx="217225" cy="122111"/>
            </a:xfrm>
            <a:prstGeom prst="triangle">
              <a:avLst/>
            </a:prstGeom>
            <a:solidFill>
              <a:srgbClr val="59B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232" name="组合 231"/>
          <p:cNvGrpSpPr/>
          <p:nvPr/>
        </p:nvGrpSpPr>
        <p:grpSpPr>
          <a:xfrm>
            <a:off x="9188343" y="3431846"/>
            <a:ext cx="869365" cy="1701908"/>
            <a:chOff x="9690826" y="3695866"/>
            <a:chExt cx="916908" cy="1794981"/>
          </a:xfrm>
        </p:grpSpPr>
        <p:grpSp>
          <p:nvGrpSpPr>
            <p:cNvPr id="233" name="组合 232"/>
            <p:cNvGrpSpPr/>
            <p:nvPr/>
          </p:nvGrpSpPr>
          <p:grpSpPr>
            <a:xfrm>
              <a:off x="9690826" y="3695866"/>
              <a:ext cx="916908" cy="1436044"/>
              <a:chOff x="2106940" y="3477998"/>
              <a:chExt cx="952529" cy="1491834"/>
            </a:xfrm>
          </p:grpSpPr>
          <p:sp>
            <p:nvSpPr>
              <p:cNvPr id="238" name="矩形 237"/>
              <p:cNvSpPr/>
              <p:nvPr/>
            </p:nvSpPr>
            <p:spPr>
              <a:xfrm>
                <a:off x="2162583" y="3477998"/>
                <a:ext cx="828902" cy="1491834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 dirty="0"/>
              </a:p>
            </p:txBody>
          </p:sp>
          <p:sp>
            <p:nvSpPr>
              <p:cNvPr id="239" name="矩形 238"/>
              <p:cNvSpPr/>
              <p:nvPr/>
            </p:nvSpPr>
            <p:spPr>
              <a:xfrm>
                <a:off x="2317534" y="3480984"/>
                <a:ext cx="492129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0" name="矩形 239"/>
              <p:cNvSpPr/>
              <p:nvPr/>
            </p:nvSpPr>
            <p:spPr>
              <a:xfrm>
                <a:off x="2597199" y="3861428"/>
                <a:ext cx="462270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1" name="矩形 240"/>
              <p:cNvSpPr/>
              <p:nvPr/>
            </p:nvSpPr>
            <p:spPr>
              <a:xfrm>
                <a:off x="2146656" y="3834566"/>
                <a:ext cx="337571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2" name="矩形 241"/>
              <p:cNvSpPr/>
              <p:nvPr/>
            </p:nvSpPr>
            <p:spPr>
              <a:xfrm>
                <a:off x="2182706" y="4068361"/>
                <a:ext cx="760851" cy="5486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3" name="矩形 242"/>
              <p:cNvSpPr/>
              <p:nvPr/>
            </p:nvSpPr>
            <p:spPr>
              <a:xfrm>
                <a:off x="2106940" y="4556521"/>
                <a:ext cx="513205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34" name="组合 233"/>
            <p:cNvGrpSpPr/>
            <p:nvPr/>
          </p:nvGrpSpPr>
          <p:grpSpPr>
            <a:xfrm>
              <a:off x="9904273" y="5003415"/>
              <a:ext cx="534589" cy="487432"/>
              <a:chOff x="1853728" y="4285666"/>
              <a:chExt cx="534589" cy="487432"/>
            </a:xfrm>
            <a:solidFill>
              <a:srgbClr val="00B050"/>
            </a:solidFill>
          </p:grpSpPr>
          <p:cxnSp>
            <p:nvCxnSpPr>
              <p:cNvPr id="235" name="直接连接符 234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6" name="矩形 235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7" name="等腰三角形 236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cxnSp>
        <p:nvCxnSpPr>
          <p:cNvPr id="244" name="直接连接符 243"/>
          <p:cNvCxnSpPr/>
          <p:nvPr/>
        </p:nvCxnSpPr>
        <p:spPr>
          <a:xfrm>
            <a:off x="3311953" y="3728851"/>
            <a:ext cx="513356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5" name="直接连接符 244"/>
          <p:cNvCxnSpPr/>
          <p:nvPr/>
        </p:nvCxnSpPr>
        <p:spPr>
          <a:xfrm>
            <a:off x="1203993" y="3569263"/>
            <a:ext cx="0" cy="2467274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6" name="直接连接符 245"/>
          <p:cNvCxnSpPr>
            <a:endCxn id="185" idx="2"/>
          </p:cNvCxnSpPr>
          <p:nvPr/>
        </p:nvCxnSpPr>
        <p:spPr>
          <a:xfrm>
            <a:off x="1203992" y="6036537"/>
            <a:ext cx="2138103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7" name="直接连接符 246"/>
          <p:cNvCxnSpPr/>
          <p:nvPr/>
        </p:nvCxnSpPr>
        <p:spPr>
          <a:xfrm>
            <a:off x="1203993" y="3569263"/>
            <a:ext cx="204823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8" name="直接连接符 247"/>
          <p:cNvCxnSpPr/>
          <p:nvPr/>
        </p:nvCxnSpPr>
        <p:spPr>
          <a:xfrm>
            <a:off x="2282760" y="3730091"/>
            <a:ext cx="0" cy="1388782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9" name="直接连接符 248"/>
          <p:cNvCxnSpPr/>
          <p:nvPr/>
        </p:nvCxnSpPr>
        <p:spPr>
          <a:xfrm>
            <a:off x="2282760" y="5118872"/>
            <a:ext cx="339304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0" name="直接连接符 249"/>
          <p:cNvCxnSpPr/>
          <p:nvPr/>
        </p:nvCxnSpPr>
        <p:spPr>
          <a:xfrm>
            <a:off x="8538102" y="2371235"/>
            <a:ext cx="0" cy="1373984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1" name="直接连接符 250"/>
          <p:cNvCxnSpPr/>
          <p:nvPr/>
        </p:nvCxnSpPr>
        <p:spPr>
          <a:xfrm>
            <a:off x="8102928" y="3756253"/>
            <a:ext cx="435174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2" name="直接连接符 251"/>
          <p:cNvCxnSpPr/>
          <p:nvPr/>
        </p:nvCxnSpPr>
        <p:spPr>
          <a:xfrm>
            <a:off x="8538102" y="2371235"/>
            <a:ext cx="189925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3" name="流程图: 延期 252"/>
          <p:cNvSpPr/>
          <p:nvPr/>
        </p:nvSpPr>
        <p:spPr>
          <a:xfrm>
            <a:off x="8742363" y="2211614"/>
            <a:ext cx="267302" cy="216548"/>
          </a:xfrm>
          <a:prstGeom prst="flowChartDelay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54" name="直接连接符 253"/>
          <p:cNvCxnSpPr/>
          <p:nvPr/>
        </p:nvCxnSpPr>
        <p:spPr>
          <a:xfrm>
            <a:off x="9010191" y="2319888"/>
            <a:ext cx="26479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5" name="直接连接符 254"/>
          <p:cNvCxnSpPr/>
          <p:nvPr/>
        </p:nvCxnSpPr>
        <p:spPr>
          <a:xfrm>
            <a:off x="9274988" y="1603816"/>
            <a:ext cx="0" cy="716072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6" name="矩形 255"/>
          <p:cNvSpPr/>
          <p:nvPr/>
        </p:nvSpPr>
        <p:spPr>
          <a:xfrm>
            <a:off x="660864" y="3429417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7" name="矩形 256"/>
          <p:cNvSpPr/>
          <p:nvPr/>
        </p:nvSpPr>
        <p:spPr>
          <a:xfrm>
            <a:off x="4114313" y="3436283"/>
            <a:ext cx="34015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58" name="矩形 257"/>
          <p:cNvSpPr/>
          <p:nvPr/>
        </p:nvSpPr>
        <p:spPr>
          <a:xfrm>
            <a:off x="4121543" y="3703831"/>
            <a:ext cx="32893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259" name="组合 258"/>
          <p:cNvGrpSpPr/>
          <p:nvPr/>
        </p:nvGrpSpPr>
        <p:grpSpPr>
          <a:xfrm>
            <a:off x="2450577" y="3404782"/>
            <a:ext cx="895565" cy="1370404"/>
            <a:chOff x="2153669" y="3581315"/>
            <a:chExt cx="981236" cy="1387999"/>
          </a:xfrm>
        </p:grpSpPr>
        <p:sp>
          <p:nvSpPr>
            <p:cNvPr id="260" name="矩形 259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rgbClr val="00B05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61" name="矩形 260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2" name="矩形 261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3" name="矩形 262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64" name="直接连接符 263"/>
          <p:cNvCxnSpPr/>
          <p:nvPr/>
        </p:nvCxnSpPr>
        <p:spPr>
          <a:xfrm>
            <a:off x="2133425" y="3714493"/>
            <a:ext cx="325285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直接连接符 264"/>
          <p:cNvCxnSpPr/>
          <p:nvPr/>
        </p:nvCxnSpPr>
        <p:spPr>
          <a:xfrm>
            <a:off x="3825309" y="3730111"/>
            <a:ext cx="0" cy="1919439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6" name="直接连接符 265"/>
          <p:cNvCxnSpPr/>
          <p:nvPr/>
        </p:nvCxnSpPr>
        <p:spPr>
          <a:xfrm>
            <a:off x="3843271" y="3994893"/>
            <a:ext cx="316649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67" name="组合 266"/>
          <p:cNvGrpSpPr/>
          <p:nvPr/>
        </p:nvGrpSpPr>
        <p:grpSpPr>
          <a:xfrm>
            <a:off x="4386030" y="4089544"/>
            <a:ext cx="269626" cy="509573"/>
            <a:chOff x="4625897" y="4389532"/>
            <a:chExt cx="284372" cy="537440"/>
          </a:xfrm>
        </p:grpSpPr>
        <p:sp>
          <p:nvSpPr>
            <p:cNvPr id="268" name="流程图: 手动操作 267"/>
            <p:cNvSpPr/>
            <p:nvPr/>
          </p:nvSpPr>
          <p:spPr>
            <a:xfrm rot="16200000">
              <a:off x="4509852" y="4546984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69" name="矩形 268"/>
            <p:cNvSpPr/>
            <p:nvPr/>
          </p:nvSpPr>
          <p:spPr>
            <a:xfrm>
              <a:off x="4625897" y="4389532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0" name="组合 269"/>
          <p:cNvGrpSpPr/>
          <p:nvPr/>
        </p:nvGrpSpPr>
        <p:grpSpPr>
          <a:xfrm>
            <a:off x="4818002" y="3329143"/>
            <a:ext cx="1432231" cy="1913280"/>
            <a:chOff x="5081485" y="3587547"/>
            <a:chExt cx="1510556" cy="2017912"/>
          </a:xfrm>
        </p:grpSpPr>
        <p:sp>
          <p:nvSpPr>
            <p:cNvPr id="271" name="矩形 270"/>
            <p:cNvSpPr/>
            <p:nvPr/>
          </p:nvSpPr>
          <p:spPr>
            <a:xfrm>
              <a:off x="5102472" y="3624635"/>
              <a:ext cx="1417422" cy="1620000"/>
            </a:xfrm>
            <a:prstGeom prst="rect">
              <a:avLst/>
            </a:prstGeom>
            <a:solidFill>
              <a:srgbClr val="FFCC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72" name="矩形 271"/>
            <p:cNvSpPr/>
            <p:nvPr/>
          </p:nvSpPr>
          <p:spPr>
            <a:xfrm>
              <a:off x="5087028" y="3846399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3" name="矩形 272"/>
            <p:cNvSpPr/>
            <p:nvPr/>
          </p:nvSpPr>
          <p:spPr>
            <a:xfrm>
              <a:off x="5088159" y="4167250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4" name="矩形 273"/>
            <p:cNvSpPr/>
            <p:nvPr/>
          </p:nvSpPr>
          <p:spPr>
            <a:xfrm>
              <a:off x="5081485" y="4515214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5" name="矩形 274"/>
            <p:cNvSpPr/>
            <p:nvPr/>
          </p:nvSpPr>
          <p:spPr>
            <a:xfrm>
              <a:off x="5087028" y="4869877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6" name="矩形 275"/>
            <p:cNvSpPr/>
            <p:nvPr/>
          </p:nvSpPr>
          <p:spPr>
            <a:xfrm>
              <a:off x="5607659" y="3587547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7" name="矩形 276"/>
            <p:cNvSpPr/>
            <p:nvPr/>
          </p:nvSpPr>
          <p:spPr>
            <a:xfrm>
              <a:off x="5461813" y="4623794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寄存器堆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8" name="矩形 277"/>
            <p:cNvSpPr/>
            <p:nvPr/>
          </p:nvSpPr>
          <p:spPr>
            <a:xfrm>
              <a:off x="6187634" y="3856669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9" name="矩形 278"/>
            <p:cNvSpPr/>
            <p:nvPr/>
          </p:nvSpPr>
          <p:spPr>
            <a:xfrm>
              <a:off x="6179493" y="4276124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80" name="组合 279"/>
            <p:cNvGrpSpPr/>
            <p:nvPr/>
          </p:nvGrpSpPr>
          <p:grpSpPr>
            <a:xfrm>
              <a:off x="5532327" y="5118027"/>
              <a:ext cx="534589" cy="487432"/>
              <a:chOff x="1853728" y="4285666"/>
              <a:chExt cx="534589" cy="487432"/>
            </a:xfrm>
            <a:solidFill>
              <a:srgbClr val="FFCCFF"/>
            </a:solidFill>
          </p:grpSpPr>
          <p:cxnSp>
            <p:nvCxnSpPr>
              <p:cNvPr id="281" name="直接连接符 280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2" name="矩形 281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3" name="等腰三角形 282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284" name="组合 283"/>
          <p:cNvGrpSpPr/>
          <p:nvPr/>
        </p:nvGrpSpPr>
        <p:grpSpPr>
          <a:xfrm>
            <a:off x="2627796" y="4923193"/>
            <a:ext cx="536688" cy="860645"/>
            <a:chOff x="2762198" y="5272347"/>
            <a:chExt cx="566039" cy="907711"/>
          </a:xfrm>
          <a:solidFill>
            <a:srgbClr val="ED7D31"/>
          </a:solidFill>
        </p:grpSpPr>
        <p:sp>
          <p:nvSpPr>
            <p:cNvPr id="285" name="任意多边形: 形状 323"/>
            <p:cNvSpPr/>
            <p:nvPr/>
          </p:nvSpPr>
          <p:spPr>
            <a:xfrm>
              <a:off x="2762198" y="5272347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86" name="矩形 285"/>
            <p:cNvSpPr/>
            <p:nvPr/>
          </p:nvSpPr>
          <p:spPr>
            <a:xfrm>
              <a:off x="2950880" y="5513430"/>
              <a:ext cx="377357" cy="40508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1354928" y="3450511"/>
            <a:ext cx="273012" cy="511499"/>
            <a:chOff x="1429026" y="3715552"/>
            <a:chExt cx="287942" cy="539472"/>
          </a:xfrm>
        </p:grpSpPr>
        <p:sp>
          <p:nvSpPr>
            <p:cNvPr id="288" name="流程图: 手动操作 287"/>
            <p:cNvSpPr/>
            <p:nvPr/>
          </p:nvSpPr>
          <p:spPr>
            <a:xfrm rot="16200000">
              <a:off x="1336980" y="3875036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89" name="矩形 288"/>
            <p:cNvSpPr/>
            <p:nvPr/>
          </p:nvSpPr>
          <p:spPr>
            <a:xfrm>
              <a:off x="1429026" y="3715552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90" name="组合 289"/>
          <p:cNvGrpSpPr/>
          <p:nvPr/>
        </p:nvGrpSpPr>
        <p:grpSpPr>
          <a:xfrm>
            <a:off x="4189697" y="1679460"/>
            <a:ext cx="621104" cy="1383549"/>
            <a:chOff x="4249767" y="1888664"/>
            <a:chExt cx="655071" cy="1459212"/>
          </a:xfrm>
        </p:grpSpPr>
        <p:sp>
          <p:nvSpPr>
            <p:cNvPr id="291" name="矩形: 圆角 196"/>
            <p:cNvSpPr/>
            <p:nvPr/>
          </p:nvSpPr>
          <p:spPr>
            <a:xfrm>
              <a:off x="4269135" y="1888664"/>
              <a:ext cx="635703" cy="1459212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</a:endParaRPr>
            </a:p>
          </p:txBody>
        </p:sp>
        <p:sp>
          <p:nvSpPr>
            <p:cNvPr id="292" name="矩形 291"/>
            <p:cNvSpPr/>
            <p:nvPr/>
          </p:nvSpPr>
          <p:spPr>
            <a:xfrm>
              <a:off x="4389953" y="1996880"/>
              <a:ext cx="399337" cy="836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</a:t>
              </a:r>
              <a:endParaRPr lang="en-US" altLang="zh-CN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制</a:t>
              </a:r>
              <a:endParaRPr lang="en-US" altLang="zh-CN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器</a:t>
              </a:r>
              <a:endParaRPr lang="zh-CN" altLang="en-US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93" name="矩形 292"/>
            <p:cNvSpPr/>
            <p:nvPr/>
          </p:nvSpPr>
          <p:spPr>
            <a:xfrm>
              <a:off x="4249767" y="3005005"/>
              <a:ext cx="55318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4" name="矩形 293"/>
            <p:cNvSpPr/>
            <p:nvPr/>
          </p:nvSpPr>
          <p:spPr>
            <a:xfrm>
              <a:off x="4262342" y="2770315"/>
              <a:ext cx="4145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95" name="组合 294"/>
          <p:cNvGrpSpPr/>
          <p:nvPr/>
        </p:nvGrpSpPr>
        <p:grpSpPr>
          <a:xfrm>
            <a:off x="4189041" y="1678706"/>
            <a:ext cx="621104" cy="1383549"/>
            <a:chOff x="4249767" y="1888664"/>
            <a:chExt cx="655071" cy="1459212"/>
          </a:xfrm>
        </p:grpSpPr>
        <p:sp>
          <p:nvSpPr>
            <p:cNvPr id="296" name="矩形: 圆角 196"/>
            <p:cNvSpPr/>
            <p:nvPr/>
          </p:nvSpPr>
          <p:spPr>
            <a:xfrm>
              <a:off x="4269135" y="1888664"/>
              <a:ext cx="635703" cy="1459212"/>
            </a:xfrm>
            <a:prstGeom prst="roundRect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</a:endParaRPr>
            </a:p>
          </p:txBody>
        </p:sp>
        <p:sp>
          <p:nvSpPr>
            <p:cNvPr id="297" name="矩形 296"/>
            <p:cNvSpPr/>
            <p:nvPr/>
          </p:nvSpPr>
          <p:spPr>
            <a:xfrm>
              <a:off x="4389953" y="1996880"/>
              <a:ext cx="399337" cy="836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</a:t>
              </a:r>
              <a:endParaRPr lang="en-US" altLang="zh-CN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制</a:t>
              </a:r>
              <a:endParaRPr lang="en-US" altLang="zh-CN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98" name="矩形 297"/>
            <p:cNvSpPr/>
            <p:nvPr/>
          </p:nvSpPr>
          <p:spPr>
            <a:xfrm>
              <a:off x="4249767" y="3005005"/>
              <a:ext cx="55318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3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9" name="矩形 298"/>
            <p:cNvSpPr/>
            <p:nvPr/>
          </p:nvSpPr>
          <p:spPr>
            <a:xfrm>
              <a:off x="4262342" y="2770315"/>
              <a:ext cx="4145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3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00" name="矩形 299"/>
          <p:cNvSpPr/>
          <p:nvPr/>
        </p:nvSpPr>
        <p:spPr>
          <a:xfrm>
            <a:off x="4856430" y="4953250"/>
            <a:ext cx="537327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1975"/>
              </a:lnSpc>
            </a:pPr>
            <a:r>
              <a:rPr lang="zh-CN" altLang="en-US" sz="2655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Black" panose="020B0A02040204020203" pitchFamily="34" charset="0"/>
              </a:rPr>
              <a:t>①</a:t>
            </a:r>
            <a:endParaRPr lang="zh-CN" altLang="en-US" sz="2655" b="1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Black" panose="020B0A02040204020203" pitchFamily="34" charset="0"/>
            </a:endParaRPr>
          </a:p>
        </p:txBody>
      </p:sp>
      <p:sp>
        <p:nvSpPr>
          <p:cNvPr id="301" name="矩形 300"/>
          <p:cNvSpPr/>
          <p:nvPr/>
        </p:nvSpPr>
        <p:spPr>
          <a:xfrm>
            <a:off x="1304903" y="3990380"/>
            <a:ext cx="537327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1975"/>
              </a:lnSpc>
            </a:pPr>
            <a:r>
              <a:rPr lang="zh-CN" altLang="en-US" sz="2655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Black" panose="020B0A02040204020203" pitchFamily="34" charset="0"/>
              </a:rPr>
              <a:t>①</a:t>
            </a:r>
            <a:endParaRPr lang="zh-CN" altLang="en-US" sz="2655" b="1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Black" panose="020B0A02040204020203" pitchFamily="34" charset="0"/>
            </a:endParaRPr>
          </a:p>
        </p:txBody>
      </p:sp>
      <p:sp>
        <p:nvSpPr>
          <p:cNvPr id="302" name="任意多边形: 形状 323"/>
          <p:cNvSpPr/>
          <p:nvPr/>
        </p:nvSpPr>
        <p:spPr>
          <a:xfrm>
            <a:off x="7646456" y="3561252"/>
            <a:ext cx="443363" cy="860645"/>
          </a:xfrm>
          <a:custGeom>
            <a:avLst/>
            <a:gdLst>
              <a:gd name="connsiteX0" fmla="*/ 0 w 485775"/>
              <a:gd name="connsiteY0" fmla="*/ 0 h 942975"/>
              <a:gd name="connsiteX1" fmla="*/ 0 w 485775"/>
              <a:gd name="connsiteY1" fmla="*/ 404812 h 942975"/>
              <a:gd name="connsiteX2" fmla="*/ 238125 w 485775"/>
              <a:gd name="connsiteY2" fmla="*/ 466725 h 942975"/>
              <a:gd name="connsiteX3" fmla="*/ 9525 w 485775"/>
              <a:gd name="connsiteY3" fmla="*/ 528637 h 942975"/>
              <a:gd name="connsiteX4" fmla="*/ 9525 w 485775"/>
              <a:gd name="connsiteY4" fmla="*/ 942975 h 942975"/>
              <a:gd name="connsiteX5" fmla="*/ 485775 w 485775"/>
              <a:gd name="connsiteY5" fmla="*/ 814387 h 942975"/>
              <a:gd name="connsiteX6" fmla="*/ 485775 w 485775"/>
              <a:gd name="connsiteY6" fmla="*/ 119062 h 942975"/>
              <a:gd name="connsiteX7" fmla="*/ 0 w 485775"/>
              <a:gd name="connsiteY7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775" h="942975">
                <a:moveTo>
                  <a:pt x="0" y="0"/>
                </a:moveTo>
                <a:lnTo>
                  <a:pt x="0" y="404812"/>
                </a:lnTo>
                <a:lnTo>
                  <a:pt x="238125" y="466725"/>
                </a:lnTo>
                <a:lnTo>
                  <a:pt x="9525" y="528637"/>
                </a:lnTo>
                <a:lnTo>
                  <a:pt x="9525" y="942975"/>
                </a:lnTo>
                <a:lnTo>
                  <a:pt x="485775" y="814387"/>
                </a:lnTo>
                <a:lnTo>
                  <a:pt x="485775" y="11906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303" name="矩形 302"/>
          <p:cNvSpPr/>
          <p:nvPr/>
        </p:nvSpPr>
        <p:spPr>
          <a:xfrm rot="16200000">
            <a:off x="7702130" y="3853762"/>
            <a:ext cx="53091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ALU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304" name="组合 303"/>
          <p:cNvGrpSpPr/>
          <p:nvPr/>
        </p:nvGrpSpPr>
        <p:grpSpPr>
          <a:xfrm>
            <a:off x="7646448" y="3561252"/>
            <a:ext cx="469410" cy="860645"/>
            <a:chOff x="8064621" y="3840798"/>
            <a:chExt cx="495081" cy="907711"/>
          </a:xfrm>
        </p:grpSpPr>
        <p:sp>
          <p:nvSpPr>
            <p:cNvPr id="305" name="任意多边形: 形状 323"/>
            <p:cNvSpPr/>
            <p:nvPr/>
          </p:nvSpPr>
          <p:spPr>
            <a:xfrm>
              <a:off x="8064621" y="3840798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06" name="矩形 305"/>
            <p:cNvSpPr/>
            <p:nvPr/>
          </p:nvSpPr>
          <p:spPr>
            <a:xfrm rot="16200000">
              <a:off x="8123340" y="4149304"/>
              <a:ext cx="55994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307" name="流程图: 手动操作 306"/>
          <p:cNvSpPr/>
          <p:nvPr/>
        </p:nvSpPr>
        <p:spPr>
          <a:xfrm rot="16200000">
            <a:off x="6875885" y="4130961"/>
            <a:ext cx="505805" cy="214765"/>
          </a:xfrm>
          <a:prstGeom prst="flowChartManualOperation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308" name="矩形 307"/>
          <p:cNvSpPr/>
          <p:nvPr/>
        </p:nvSpPr>
        <p:spPr>
          <a:xfrm>
            <a:off x="6965394" y="3988544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09" name="组合 308"/>
          <p:cNvGrpSpPr/>
          <p:nvPr/>
        </p:nvGrpSpPr>
        <p:grpSpPr>
          <a:xfrm>
            <a:off x="6966962" y="3981865"/>
            <a:ext cx="270195" cy="512487"/>
            <a:chOff x="7486013" y="4285586"/>
            <a:chExt cx="284971" cy="540514"/>
          </a:xfrm>
        </p:grpSpPr>
        <p:sp>
          <p:nvSpPr>
            <p:cNvPr id="310" name="流程图: 手动操作 309"/>
            <p:cNvSpPr/>
            <p:nvPr/>
          </p:nvSpPr>
          <p:spPr>
            <a:xfrm rot="16200000">
              <a:off x="7390996" y="4446112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11" name="矩形 310"/>
            <p:cNvSpPr/>
            <p:nvPr/>
          </p:nvSpPr>
          <p:spPr>
            <a:xfrm>
              <a:off x="7486013" y="4285586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2" name="组合 311"/>
          <p:cNvGrpSpPr/>
          <p:nvPr/>
        </p:nvGrpSpPr>
        <p:grpSpPr>
          <a:xfrm>
            <a:off x="10677716" y="3591493"/>
            <a:ext cx="278243" cy="523935"/>
            <a:chOff x="11254296" y="3897575"/>
            <a:chExt cx="293459" cy="552588"/>
          </a:xfrm>
        </p:grpSpPr>
        <p:sp>
          <p:nvSpPr>
            <p:cNvPr id="313" name="流程图: 手动操作 312"/>
            <p:cNvSpPr/>
            <p:nvPr/>
          </p:nvSpPr>
          <p:spPr>
            <a:xfrm rot="16200000">
              <a:off x="11167767" y="4070175"/>
              <a:ext cx="533466" cy="226510"/>
            </a:xfrm>
            <a:prstGeom prst="flowChartManualOperation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14" name="矩形 313"/>
            <p:cNvSpPr/>
            <p:nvPr/>
          </p:nvSpPr>
          <p:spPr>
            <a:xfrm>
              <a:off x="11254296" y="3897575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5" name="组合 314"/>
          <p:cNvGrpSpPr/>
          <p:nvPr/>
        </p:nvGrpSpPr>
        <p:grpSpPr>
          <a:xfrm>
            <a:off x="10681440" y="3609014"/>
            <a:ext cx="269626" cy="519494"/>
            <a:chOff x="11263840" y="3916697"/>
            <a:chExt cx="284372" cy="547904"/>
          </a:xfrm>
        </p:grpSpPr>
        <p:sp>
          <p:nvSpPr>
            <p:cNvPr id="316" name="流程图: 手动操作 315"/>
            <p:cNvSpPr/>
            <p:nvPr/>
          </p:nvSpPr>
          <p:spPr>
            <a:xfrm rot="16200000">
              <a:off x="11167767" y="4070175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17" name="矩形 316"/>
            <p:cNvSpPr/>
            <p:nvPr/>
          </p:nvSpPr>
          <p:spPr>
            <a:xfrm>
              <a:off x="11263840" y="3936437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8" name="组合 317"/>
          <p:cNvGrpSpPr/>
          <p:nvPr/>
        </p:nvGrpSpPr>
        <p:grpSpPr>
          <a:xfrm>
            <a:off x="4815203" y="3327651"/>
            <a:ext cx="1432231" cy="1913280"/>
            <a:chOff x="5081485" y="3587547"/>
            <a:chExt cx="1510556" cy="2017912"/>
          </a:xfrm>
        </p:grpSpPr>
        <p:sp>
          <p:nvSpPr>
            <p:cNvPr id="319" name="矩形 318"/>
            <p:cNvSpPr/>
            <p:nvPr/>
          </p:nvSpPr>
          <p:spPr>
            <a:xfrm>
              <a:off x="5102472" y="3624635"/>
              <a:ext cx="1417422" cy="1620000"/>
            </a:xfrm>
            <a:prstGeom prst="rect">
              <a:avLst/>
            </a:prstGeom>
            <a:solidFill>
              <a:srgbClr val="FF99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20" name="矩形 319"/>
            <p:cNvSpPr/>
            <p:nvPr/>
          </p:nvSpPr>
          <p:spPr>
            <a:xfrm>
              <a:off x="5087028" y="3846399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1" name="矩形 320"/>
            <p:cNvSpPr/>
            <p:nvPr/>
          </p:nvSpPr>
          <p:spPr>
            <a:xfrm>
              <a:off x="5088159" y="4167250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2" name="矩形 321"/>
            <p:cNvSpPr/>
            <p:nvPr/>
          </p:nvSpPr>
          <p:spPr>
            <a:xfrm>
              <a:off x="5081485" y="4515214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3" name="矩形 322"/>
            <p:cNvSpPr/>
            <p:nvPr/>
          </p:nvSpPr>
          <p:spPr>
            <a:xfrm>
              <a:off x="5087028" y="4869877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4" name="矩形 323"/>
            <p:cNvSpPr/>
            <p:nvPr/>
          </p:nvSpPr>
          <p:spPr>
            <a:xfrm>
              <a:off x="5607659" y="3587547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5" name="矩形 324"/>
            <p:cNvSpPr/>
            <p:nvPr/>
          </p:nvSpPr>
          <p:spPr>
            <a:xfrm>
              <a:off x="5461813" y="4623794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寄存器堆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6" name="矩形 325"/>
            <p:cNvSpPr/>
            <p:nvPr/>
          </p:nvSpPr>
          <p:spPr>
            <a:xfrm>
              <a:off x="6187634" y="3856669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7" name="矩形 326"/>
            <p:cNvSpPr/>
            <p:nvPr/>
          </p:nvSpPr>
          <p:spPr>
            <a:xfrm>
              <a:off x="6179493" y="4276124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28" name="组合 327"/>
            <p:cNvGrpSpPr/>
            <p:nvPr/>
          </p:nvGrpSpPr>
          <p:grpSpPr>
            <a:xfrm>
              <a:off x="5532327" y="5118027"/>
              <a:ext cx="534589" cy="487432"/>
              <a:chOff x="1853728" y="4285666"/>
              <a:chExt cx="534589" cy="487432"/>
            </a:xfrm>
            <a:solidFill>
              <a:srgbClr val="FFCCFF"/>
            </a:solidFill>
          </p:grpSpPr>
          <p:cxnSp>
            <p:nvCxnSpPr>
              <p:cNvPr id="329" name="直接连接符 328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0" name="矩形 329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1" name="等腰三角形 330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solidFill>
                <a:srgbClr val="FF99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cxnSp>
        <p:nvCxnSpPr>
          <p:cNvPr id="332" name="直接连接符 331"/>
          <p:cNvCxnSpPr/>
          <p:nvPr/>
        </p:nvCxnSpPr>
        <p:spPr>
          <a:xfrm>
            <a:off x="3825310" y="5660421"/>
            <a:ext cx="1053380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3" name="直接连接符 332"/>
          <p:cNvCxnSpPr/>
          <p:nvPr/>
        </p:nvCxnSpPr>
        <p:spPr>
          <a:xfrm>
            <a:off x="6114018" y="5608445"/>
            <a:ext cx="625599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4" name="直接连接符 333"/>
          <p:cNvCxnSpPr/>
          <p:nvPr/>
        </p:nvCxnSpPr>
        <p:spPr>
          <a:xfrm>
            <a:off x="6730871" y="4394805"/>
            <a:ext cx="0" cy="1199386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5" name="直接连接符 334"/>
          <p:cNvCxnSpPr/>
          <p:nvPr/>
        </p:nvCxnSpPr>
        <p:spPr>
          <a:xfrm>
            <a:off x="6734846" y="4394805"/>
            <a:ext cx="250210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6" name="直接连接符 335"/>
          <p:cNvCxnSpPr/>
          <p:nvPr/>
        </p:nvCxnSpPr>
        <p:spPr>
          <a:xfrm>
            <a:off x="4159920" y="4016851"/>
            <a:ext cx="0" cy="221255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37" name="组合 336"/>
          <p:cNvGrpSpPr/>
          <p:nvPr/>
        </p:nvGrpSpPr>
        <p:grpSpPr>
          <a:xfrm>
            <a:off x="4909932" y="5447941"/>
            <a:ext cx="1159685" cy="331959"/>
            <a:chOff x="5178444" y="5822218"/>
            <a:chExt cx="1223105" cy="350113"/>
          </a:xfrm>
        </p:grpSpPr>
        <p:sp>
          <p:nvSpPr>
            <p:cNvPr id="338" name="流程图: 手动输入 146"/>
            <p:cNvSpPr/>
            <p:nvPr/>
          </p:nvSpPr>
          <p:spPr>
            <a:xfrm>
              <a:off x="5178444" y="5822218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rgbClr val="FFC0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39" name="矩形 338"/>
            <p:cNvSpPr/>
            <p:nvPr/>
          </p:nvSpPr>
          <p:spPr>
            <a:xfrm>
              <a:off x="5260633" y="5859557"/>
              <a:ext cx="107560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40" name="组合 339"/>
          <p:cNvGrpSpPr/>
          <p:nvPr/>
        </p:nvGrpSpPr>
        <p:grpSpPr>
          <a:xfrm>
            <a:off x="6476400" y="716673"/>
            <a:ext cx="5007233" cy="766364"/>
            <a:chOff x="1721420" y="5617211"/>
            <a:chExt cx="5754688" cy="760694"/>
          </a:xfrm>
        </p:grpSpPr>
        <p:sp>
          <p:nvSpPr>
            <p:cNvPr id="341" name="矩形 340"/>
            <p:cNvSpPr/>
            <p:nvPr/>
          </p:nvSpPr>
          <p:spPr>
            <a:xfrm>
              <a:off x="1721420" y="5949280"/>
              <a:ext cx="1036638" cy="428625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OP</a:t>
              </a:r>
              <a:endParaRPr lang="zh-CN" altLang="en-US" sz="16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2" name="矩形 24"/>
            <p:cNvSpPr/>
            <p:nvPr/>
          </p:nvSpPr>
          <p:spPr>
            <a:xfrm>
              <a:off x="2815208" y="5949280"/>
              <a:ext cx="857250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en-US" altLang="zh-CN" sz="2000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rs</a:t>
              </a:r>
              <a:endParaRPr lang="zh-CN" altLang="en-US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3" name="矩形 25"/>
            <p:cNvSpPr/>
            <p:nvPr/>
          </p:nvSpPr>
          <p:spPr>
            <a:xfrm>
              <a:off x="3729608" y="5949280"/>
              <a:ext cx="857250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en-US" altLang="zh-CN" sz="2000" kern="0">
                  <a:solidFill>
                    <a:srgbClr val="0000FF"/>
                  </a:solidFill>
                  <a:latin typeface="Calibri" panose="020F0502020204030204"/>
                  <a:ea typeface="宋体" panose="02010600030101010101" pitchFamily="2" charset="-122"/>
                </a:rPr>
                <a:t>rt</a:t>
              </a:r>
              <a:endParaRPr lang="zh-CN" altLang="en-US" kern="0" baseline="-25000" dirty="0">
                <a:solidFill>
                  <a:srgbClr val="0000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44" name="TextBox 10"/>
            <p:cNvSpPr txBox="1"/>
            <p:nvPr/>
          </p:nvSpPr>
          <p:spPr>
            <a:xfrm>
              <a:off x="1838895" y="5617211"/>
              <a:ext cx="890588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6bits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45" name="矩形 26"/>
            <p:cNvSpPr/>
            <p:nvPr/>
          </p:nvSpPr>
          <p:spPr>
            <a:xfrm>
              <a:off x="4644008" y="5949280"/>
              <a:ext cx="2832100" cy="428625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zh-CN" altLang="en-US" sz="1600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立即数</a:t>
              </a:r>
              <a:endParaRPr lang="zh-CN" altLang="en-US" sz="1600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6" name="TextBox 12"/>
            <p:cNvSpPr txBox="1"/>
            <p:nvPr/>
          </p:nvSpPr>
          <p:spPr>
            <a:xfrm>
              <a:off x="2802509" y="5617211"/>
              <a:ext cx="890587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47" name="TextBox 13"/>
            <p:cNvSpPr txBox="1"/>
            <p:nvPr/>
          </p:nvSpPr>
          <p:spPr>
            <a:xfrm>
              <a:off x="3666108" y="5617211"/>
              <a:ext cx="892175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48" name="TextBox 14"/>
            <p:cNvSpPr txBox="1"/>
            <p:nvPr/>
          </p:nvSpPr>
          <p:spPr>
            <a:xfrm>
              <a:off x="5537771" y="5617211"/>
              <a:ext cx="1764103" cy="336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 smtClean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16bits    </a:t>
              </a:r>
              <a:r>
                <a:rPr lang="en-US" altLang="zh-CN" sz="1600" kern="0" dirty="0" err="1" smtClean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Lw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</p:grpSp>
      <p:sp>
        <p:nvSpPr>
          <p:cNvPr id="349" name="矩形 7"/>
          <p:cNvSpPr/>
          <p:nvPr/>
        </p:nvSpPr>
        <p:spPr>
          <a:xfrm>
            <a:off x="1741970" y="2038203"/>
            <a:ext cx="1124871" cy="372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defTabSz="914400"/>
            <a:r>
              <a:rPr lang="en-US" altLang="zh-CN" sz="1515" kern="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LW </a:t>
            </a:r>
            <a:r>
              <a:rPr lang="zh-CN" altLang="en-US" sz="1515" kern="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型</a:t>
            </a:r>
            <a:endParaRPr lang="en-US" altLang="zh-CN" sz="1515" kern="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4400"/>
            <a:r>
              <a:rPr lang="zh-CN" altLang="en-US" sz="1515" kern="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指令</a:t>
            </a:r>
            <a:endParaRPr lang="zh-CN" altLang="en-US" sz="1515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500"/>
                            </p:stCondLst>
                            <p:childTnLst>
                              <p:par>
                                <p:cTn id="9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500"/>
                            </p:stCondLst>
                            <p:childTnLst>
                              <p:par>
                                <p:cTn id="1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000"/>
                            </p:stCondLst>
                            <p:childTnLst>
                              <p:par>
                                <p:cTn id="1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500"/>
                            </p:stCondLst>
                            <p:childTnLst>
                              <p:par>
                                <p:cTn id="1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000"/>
                            </p:stCondLst>
                            <p:childTnLst>
                              <p:par>
                                <p:cTn id="14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9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500"/>
                            </p:stCondLst>
                            <p:childTnLst>
                              <p:par>
                                <p:cTn id="1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500"/>
                            </p:stCondLst>
                            <p:childTnLst>
                              <p:par>
                                <p:cTn id="16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500"/>
                            </p:stCondLst>
                            <p:childTnLst>
                              <p:par>
                                <p:cTn id="1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216" grpId="0" animBg="1"/>
      <p:bldP spid="30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7127" y="887254"/>
            <a:ext cx="552689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6" name="任意多边形: 形状 191"/>
          <p:cNvSpPr/>
          <p:nvPr/>
        </p:nvSpPr>
        <p:spPr>
          <a:xfrm>
            <a:off x="4829479" y="2150591"/>
            <a:ext cx="4809684" cy="1399342"/>
          </a:xfrm>
          <a:custGeom>
            <a:avLst/>
            <a:gdLst>
              <a:gd name="connsiteX0" fmla="*/ 0 w 4762500"/>
              <a:gd name="connsiteY0" fmla="*/ 0 h 1600200"/>
              <a:gd name="connsiteX1" fmla="*/ 4762500 w 4762500"/>
              <a:gd name="connsiteY1" fmla="*/ 0 h 1600200"/>
              <a:gd name="connsiteX2" fmla="*/ 4762500 w 4762500"/>
              <a:gd name="connsiteY2" fmla="*/ 1600200 h 1600200"/>
              <a:gd name="connsiteX0-1" fmla="*/ 0 w 4762500"/>
              <a:gd name="connsiteY0-2" fmla="*/ 0 h 1593057"/>
              <a:gd name="connsiteX1-3" fmla="*/ 4762500 w 4762500"/>
              <a:gd name="connsiteY1-4" fmla="*/ 0 h 1593057"/>
              <a:gd name="connsiteX2-5" fmla="*/ 4762500 w 4762500"/>
              <a:gd name="connsiteY2-6" fmla="*/ 1593057 h 1593057"/>
              <a:gd name="connsiteX0-7" fmla="*/ 0 w 4762500"/>
              <a:gd name="connsiteY0-8" fmla="*/ 0 h 1600201"/>
              <a:gd name="connsiteX1-9" fmla="*/ 4762500 w 4762500"/>
              <a:gd name="connsiteY1-10" fmla="*/ 0 h 1600201"/>
              <a:gd name="connsiteX2-11" fmla="*/ 4762500 w 4762500"/>
              <a:gd name="connsiteY2-12" fmla="*/ 1600201 h 16002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762500" h="1600201">
                <a:moveTo>
                  <a:pt x="0" y="0"/>
                </a:moveTo>
                <a:lnTo>
                  <a:pt x="4762500" y="0"/>
                </a:lnTo>
                <a:lnTo>
                  <a:pt x="4762500" y="1600201"/>
                </a:lnTo>
              </a:path>
            </a:pathLst>
          </a:cu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>
              <a:solidFill>
                <a:srgbClr val="FF0000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176690" y="4328202"/>
            <a:ext cx="23827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8" name="组合 7"/>
          <p:cNvGrpSpPr/>
          <p:nvPr/>
        </p:nvGrpSpPr>
        <p:grpSpPr>
          <a:xfrm>
            <a:off x="4824328" y="3004009"/>
            <a:ext cx="705542" cy="450160"/>
            <a:chOff x="5039741" y="3208161"/>
            <a:chExt cx="597546" cy="457491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4824328" y="3004009"/>
            <a:ext cx="705542" cy="450160"/>
            <a:chOff x="5039741" y="3208161"/>
            <a:chExt cx="597546" cy="45749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4" name="直接连接符 13"/>
          <p:cNvCxnSpPr/>
          <p:nvPr/>
        </p:nvCxnSpPr>
        <p:spPr>
          <a:xfrm>
            <a:off x="4530315" y="3152870"/>
            <a:ext cx="0" cy="1066918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530315" y="3152870"/>
            <a:ext cx="0" cy="1066918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6" name="组合 15"/>
          <p:cNvGrpSpPr/>
          <p:nvPr/>
        </p:nvGrpSpPr>
        <p:grpSpPr>
          <a:xfrm>
            <a:off x="4835292" y="2793188"/>
            <a:ext cx="2305227" cy="1317624"/>
            <a:chOff x="5039741" y="3208161"/>
            <a:chExt cx="597546" cy="457491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9" name="组合 18"/>
          <p:cNvGrpSpPr/>
          <p:nvPr/>
        </p:nvGrpSpPr>
        <p:grpSpPr>
          <a:xfrm>
            <a:off x="4819795" y="2573562"/>
            <a:ext cx="3059940" cy="1137035"/>
            <a:chOff x="5039741" y="3208161"/>
            <a:chExt cx="597546" cy="457491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2" name="任意多边形: 形状 191"/>
          <p:cNvSpPr/>
          <p:nvPr/>
        </p:nvSpPr>
        <p:spPr>
          <a:xfrm>
            <a:off x="4817242" y="2151190"/>
            <a:ext cx="4809684" cy="1399342"/>
          </a:xfrm>
          <a:custGeom>
            <a:avLst/>
            <a:gdLst>
              <a:gd name="connsiteX0" fmla="*/ 0 w 4762500"/>
              <a:gd name="connsiteY0" fmla="*/ 0 h 1600200"/>
              <a:gd name="connsiteX1" fmla="*/ 4762500 w 4762500"/>
              <a:gd name="connsiteY1" fmla="*/ 0 h 1600200"/>
              <a:gd name="connsiteX2" fmla="*/ 4762500 w 4762500"/>
              <a:gd name="connsiteY2" fmla="*/ 1600200 h 1600200"/>
              <a:gd name="connsiteX0-1" fmla="*/ 0 w 4762500"/>
              <a:gd name="connsiteY0-2" fmla="*/ 0 h 1593057"/>
              <a:gd name="connsiteX1-3" fmla="*/ 4762500 w 4762500"/>
              <a:gd name="connsiteY1-4" fmla="*/ 0 h 1593057"/>
              <a:gd name="connsiteX2-5" fmla="*/ 4762500 w 4762500"/>
              <a:gd name="connsiteY2-6" fmla="*/ 1593057 h 1593057"/>
              <a:gd name="connsiteX0-7" fmla="*/ 0 w 4762500"/>
              <a:gd name="connsiteY0-8" fmla="*/ 0 h 1600201"/>
              <a:gd name="connsiteX1-9" fmla="*/ 4762500 w 4762500"/>
              <a:gd name="connsiteY1-10" fmla="*/ 0 h 1600201"/>
              <a:gd name="connsiteX2-11" fmla="*/ 4762500 w 4762500"/>
              <a:gd name="connsiteY2-12" fmla="*/ 1600201 h 16002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762500" h="1600201">
                <a:moveTo>
                  <a:pt x="0" y="0"/>
                </a:moveTo>
                <a:lnTo>
                  <a:pt x="4762500" y="0"/>
                </a:lnTo>
                <a:lnTo>
                  <a:pt x="4762500" y="1600201"/>
                </a:lnTo>
              </a:path>
            </a:pathLst>
          </a:cu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>
              <a:solidFill>
                <a:srgbClr val="FF0000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806802" y="1940004"/>
            <a:ext cx="6006406" cy="1849765"/>
            <a:chOff x="5039741" y="3208161"/>
            <a:chExt cx="597546" cy="457491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6" name="直接连接符 25"/>
          <p:cNvCxnSpPr/>
          <p:nvPr/>
        </p:nvCxnSpPr>
        <p:spPr>
          <a:xfrm>
            <a:off x="10812833" y="1940074"/>
            <a:ext cx="0" cy="1849765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7879360" y="2573632"/>
            <a:ext cx="0" cy="1137035"/>
          </a:xfrm>
          <a:prstGeom prst="line">
            <a:avLst/>
          </a:prstGeom>
          <a:noFill/>
          <a:ln w="508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7140144" y="2793258"/>
            <a:ext cx="0" cy="1317624"/>
          </a:xfrm>
          <a:prstGeom prst="line">
            <a:avLst/>
          </a:prstGeom>
          <a:noFill/>
          <a:ln w="3175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6096000" y="4197306"/>
            <a:ext cx="92453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4163957" y="4778144"/>
            <a:ext cx="65804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任意多边形: 形状 256"/>
          <p:cNvSpPr/>
          <p:nvPr/>
        </p:nvSpPr>
        <p:spPr>
          <a:xfrm flipV="1">
            <a:off x="4656893" y="4332532"/>
            <a:ext cx="177578" cy="98981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32" name="直接连接符 31"/>
          <p:cNvCxnSpPr/>
          <p:nvPr/>
        </p:nvCxnSpPr>
        <p:spPr>
          <a:xfrm>
            <a:off x="3843271" y="4084753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3829269" y="3819950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810800" y="2361917"/>
            <a:ext cx="3917227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矩形 34"/>
          <p:cNvSpPr/>
          <p:nvPr/>
        </p:nvSpPr>
        <p:spPr>
          <a:xfrm>
            <a:off x="4802711" y="1693677"/>
            <a:ext cx="949299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MemtoReg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802712" y="1903122"/>
            <a:ext cx="92166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MemWrite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802712" y="2112568"/>
            <a:ext cx="6751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802712" y="2322014"/>
            <a:ext cx="657552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AluOP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802712" y="2542373"/>
            <a:ext cx="76174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ALUSrc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507855" y="3109009"/>
            <a:ext cx="6944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RegDst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802712" y="2751818"/>
            <a:ext cx="836704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RegWrite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8931100" y="2361917"/>
            <a:ext cx="61908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PCSrc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889290" y="3585438"/>
            <a:ext cx="239223" cy="4295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44" name="直接连接符 43"/>
          <p:cNvCxnSpPr/>
          <p:nvPr/>
        </p:nvCxnSpPr>
        <p:spPr>
          <a:xfrm flipV="1">
            <a:off x="2009606" y="4018221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1773399" y="4063138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" name="直接连接符 45"/>
          <p:cNvCxnSpPr>
            <a:endCxn id="43" idx="1"/>
          </p:cNvCxnSpPr>
          <p:nvPr/>
        </p:nvCxnSpPr>
        <p:spPr>
          <a:xfrm>
            <a:off x="1594652" y="3799765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2133425" y="3804353"/>
            <a:ext cx="32528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1809300" y="3264879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2450577" y="3494642"/>
            <a:ext cx="895565" cy="1370404"/>
            <a:chOff x="2153669" y="3581315"/>
            <a:chExt cx="981236" cy="1387999"/>
          </a:xfrm>
        </p:grpSpPr>
        <p:sp>
          <p:nvSpPr>
            <p:cNvPr id="50" name="矩形 49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51" name="矩形 50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3257818" y="3556076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962038" y="5503504"/>
            <a:ext cx="205122" cy="296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2282760" y="5663308"/>
            <a:ext cx="35157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任意多边形: 形状 251"/>
          <p:cNvSpPr/>
          <p:nvPr/>
        </p:nvSpPr>
        <p:spPr>
          <a:xfrm>
            <a:off x="2943615" y="5426283"/>
            <a:ext cx="398480" cy="700114"/>
          </a:xfrm>
          <a:custGeom>
            <a:avLst/>
            <a:gdLst>
              <a:gd name="connsiteX0" fmla="*/ 0 w 234950"/>
              <a:gd name="connsiteY0" fmla="*/ 0 h 812800"/>
              <a:gd name="connsiteX1" fmla="*/ 234950 w 234950"/>
              <a:gd name="connsiteY1" fmla="*/ 0 h 812800"/>
              <a:gd name="connsiteX2" fmla="*/ 234950 w 234950"/>
              <a:gd name="connsiteY2" fmla="*/ 81280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812800">
                <a:moveTo>
                  <a:pt x="0" y="0"/>
                </a:moveTo>
                <a:lnTo>
                  <a:pt x="234950" y="0"/>
                </a:lnTo>
                <a:lnTo>
                  <a:pt x="234950" y="812800"/>
                </a:lnTo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8" name="矩形 57"/>
          <p:cNvSpPr/>
          <p:nvPr/>
        </p:nvSpPr>
        <p:spPr>
          <a:xfrm>
            <a:off x="3065578" y="5160172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771316" y="2781629"/>
            <a:ext cx="356188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3786171" y="3849693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3787905" y="3596064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4987988" y="5555124"/>
            <a:ext cx="101983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028771" y="5683188"/>
            <a:ext cx="8178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837899" y="3454168"/>
            <a:ext cx="1343926" cy="1536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65" name="矩形 64"/>
          <p:cNvSpPr/>
          <p:nvPr/>
        </p:nvSpPr>
        <p:spPr>
          <a:xfrm>
            <a:off x="4823256" y="3664434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824328" y="3968648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818000" y="4298570"/>
            <a:ext cx="42992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823256" y="4634843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316892" y="3419004"/>
            <a:ext cx="449162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5178608" y="4401519"/>
            <a:ext cx="86434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寄存器堆</a:t>
            </a:r>
            <a:endParaRPr lang="zh-CN" altLang="en-US" sz="1325" b="1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866794" y="3674171"/>
            <a:ext cx="38343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859075" y="4071877"/>
            <a:ext cx="38343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4386030" y="4179404"/>
            <a:ext cx="269626" cy="509573"/>
            <a:chOff x="4451072" y="4543951"/>
            <a:chExt cx="284372" cy="537440"/>
          </a:xfrm>
        </p:grpSpPr>
        <p:sp>
          <p:nvSpPr>
            <p:cNvPr id="74" name="流程图: 手动操作 73"/>
            <p:cNvSpPr/>
            <p:nvPr/>
          </p:nvSpPr>
          <p:spPr>
            <a:xfrm rot="16200000">
              <a:off x="4335027" y="4701403"/>
              <a:ext cx="533466" cy="226510"/>
            </a:xfrm>
            <a:prstGeom prst="flowChartManualOperation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75" name="矩形 74"/>
            <p:cNvSpPr/>
            <p:nvPr/>
          </p:nvSpPr>
          <p:spPr>
            <a:xfrm>
              <a:off x="4451072" y="4543951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6" name="流程图: 手动操作 75"/>
          <p:cNvSpPr/>
          <p:nvPr/>
        </p:nvSpPr>
        <p:spPr>
          <a:xfrm rot="16200000">
            <a:off x="1267655" y="3691585"/>
            <a:ext cx="505805" cy="214765"/>
          </a:xfrm>
          <a:prstGeom prst="flowChartManualOperation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7" name="矩形 76"/>
          <p:cNvSpPr/>
          <p:nvPr/>
        </p:nvSpPr>
        <p:spPr>
          <a:xfrm>
            <a:off x="1354929" y="3540371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10686765" y="3718200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9" name="直接连接符 78"/>
          <p:cNvCxnSpPr/>
          <p:nvPr/>
        </p:nvCxnSpPr>
        <p:spPr>
          <a:xfrm>
            <a:off x="6169641" y="3819951"/>
            <a:ext cx="147681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7448454" y="5592175"/>
            <a:ext cx="32971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组合 80"/>
          <p:cNvGrpSpPr/>
          <p:nvPr/>
        </p:nvGrpSpPr>
        <p:grpSpPr>
          <a:xfrm>
            <a:off x="7003106" y="5377388"/>
            <a:ext cx="461986" cy="523995"/>
            <a:chOff x="7239187" y="4876233"/>
            <a:chExt cx="506180" cy="574121"/>
          </a:xfrm>
        </p:grpSpPr>
        <p:sp>
          <p:nvSpPr>
            <p:cNvPr id="82" name="平行四边形 81"/>
            <p:cNvSpPr/>
            <p:nvPr/>
          </p:nvSpPr>
          <p:spPr>
            <a:xfrm rot="4500000">
              <a:off x="7216515" y="4946030"/>
              <a:ext cx="574121" cy="434528"/>
            </a:xfrm>
            <a:prstGeom prst="parallelogram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3" name="矩形 82"/>
            <p:cNvSpPr/>
            <p:nvPr/>
          </p:nvSpPr>
          <p:spPr>
            <a:xfrm>
              <a:off x="7239187" y="4999635"/>
              <a:ext cx="50618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&lt;&lt;2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4" name="矩形 83"/>
          <p:cNvSpPr/>
          <p:nvPr/>
        </p:nvSpPr>
        <p:spPr>
          <a:xfrm>
            <a:off x="7972569" y="5739410"/>
            <a:ext cx="28084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8154117" y="5517683"/>
            <a:ext cx="88357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PCBranch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6" name="直接连接符 85"/>
          <p:cNvCxnSpPr/>
          <p:nvPr/>
        </p:nvCxnSpPr>
        <p:spPr>
          <a:xfrm flipV="1">
            <a:off x="7199625" y="4338073"/>
            <a:ext cx="4417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矩形 86"/>
          <p:cNvSpPr/>
          <p:nvPr/>
        </p:nvSpPr>
        <p:spPr>
          <a:xfrm>
            <a:off x="7184428" y="4027663"/>
            <a:ext cx="52450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181088" y="3585438"/>
            <a:ext cx="5341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8027887" y="3573291"/>
            <a:ext cx="5806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75634" y="3825806"/>
            <a:ext cx="96853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8058214" y="4392688"/>
            <a:ext cx="88319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8089818" y="4096668"/>
            <a:ext cx="116056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>
            <a:off x="9994588" y="4095897"/>
            <a:ext cx="73963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/>
          <p:cNvGrpSpPr/>
          <p:nvPr/>
        </p:nvGrpSpPr>
        <p:grpSpPr>
          <a:xfrm>
            <a:off x="9188340" y="3521706"/>
            <a:ext cx="869365" cy="1361582"/>
            <a:chOff x="2106940" y="3477998"/>
            <a:chExt cx="952529" cy="1491834"/>
          </a:xfrm>
        </p:grpSpPr>
        <p:sp>
          <p:nvSpPr>
            <p:cNvPr id="95" name="矩形 94"/>
            <p:cNvSpPr/>
            <p:nvPr/>
          </p:nvSpPr>
          <p:spPr>
            <a:xfrm>
              <a:off x="2162583" y="3477998"/>
              <a:ext cx="828902" cy="14918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 dirty="0"/>
            </a:p>
          </p:txBody>
        </p:sp>
        <p:sp>
          <p:nvSpPr>
            <p:cNvPr id="96" name="矩形 95"/>
            <p:cNvSpPr/>
            <p:nvPr/>
          </p:nvSpPr>
          <p:spPr>
            <a:xfrm>
              <a:off x="2317534" y="3480984"/>
              <a:ext cx="492129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2597199" y="3861428"/>
              <a:ext cx="46227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146656" y="3834566"/>
              <a:ext cx="337571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182706" y="4068361"/>
              <a:ext cx="760851" cy="5486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>
              <a:off x="2106940" y="4556521"/>
              <a:ext cx="513205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1" name="矩形 100"/>
          <p:cNvSpPr/>
          <p:nvPr/>
        </p:nvSpPr>
        <p:spPr>
          <a:xfrm>
            <a:off x="9940770" y="3835080"/>
            <a:ext cx="8547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9961634" y="6334513"/>
            <a:ext cx="12326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WriteBackData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2797871" y="5245025"/>
            <a:ext cx="357790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+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7917148" y="5639385"/>
            <a:ext cx="357790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+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884901" y="6393683"/>
            <a:ext cx="123142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BranchAddress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6" name="直接连接符 105"/>
          <p:cNvCxnSpPr/>
          <p:nvPr/>
        </p:nvCxnSpPr>
        <p:spPr>
          <a:xfrm>
            <a:off x="3829269" y="2751165"/>
            <a:ext cx="0" cy="2999117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任意多边形: 形状 256"/>
          <p:cNvSpPr/>
          <p:nvPr/>
        </p:nvSpPr>
        <p:spPr>
          <a:xfrm flipV="1">
            <a:off x="10954343" y="3799764"/>
            <a:ext cx="208088" cy="145964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08" name="直接连接符 107"/>
          <p:cNvCxnSpPr>
            <a:stCxn id="107" idx="0"/>
          </p:cNvCxnSpPr>
          <p:nvPr/>
        </p:nvCxnSpPr>
        <p:spPr>
          <a:xfrm>
            <a:off x="11162431" y="3945728"/>
            <a:ext cx="0" cy="267056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>
            <a:off x="3827881" y="4542078"/>
            <a:ext cx="57286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4163957" y="4084754"/>
            <a:ext cx="0" cy="24344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1" name="直接连接符 110"/>
          <p:cNvCxnSpPr/>
          <p:nvPr/>
        </p:nvCxnSpPr>
        <p:spPr>
          <a:xfrm>
            <a:off x="3829269" y="2751165"/>
            <a:ext cx="5030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2" name="直接连接符 111"/>
          <p:cNvCxnSpPr/>
          <p:nvPr/>
        </p:nvCxnSpPr>
        <p:spPr>
          <a:xfrm>
            <a:off x="3837130" y="5750281"/>
            <a:ext cx="10533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3" name="直接连接符 112"/>
          <p:cNvCxnSpPr/>
          <p:nvPr/>
        </p:nvCxnSpPr>
        <p:spPr>
          <a:xfrm>
            <a:off x="4163957" y="4778144"/>
            <a:ext cx="0" cy="1838144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" name="直接连接符 113"/>
          <p:cNvCxnSpPr/>
          <p:nvPr/>
        </p:nvCxnSpPr>
        <p:spPr>
          <a:xfrm>
            <a:off x="4163956" y="6616289"/>
            <a:ext cx="699652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5" name="直接连接符 114"/>
          <p:cNvCxnSpPr/>
          <p:nvPr/>
        </p:nvCxnSpPr>
        <p:spPr>
          <a:xfrm>
            <a:off x="9000571" y="3324407"/>
            <a:ext cx="1278915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6" name="直接连接符 115"/>
          <p:cNvCxnSpPr/>
          <p:nvPr/>
        </p:nvCxnSpPr>
        <p:spPr>
          <a:xfrm>
            <a:off x="9000571" y="3324408"/>
            <a:ext cx="0" cy="74690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7" name="直接连接符 116"/>
          <p:cNvCxnSpPr/>
          <p:nvPr/>
        </p:nvCxnSpPr>
        <p:spPr>
          <a:xfrm>
            <a:off x="10279487" y="3324408"/>
            <a:ext cx="0" cy="47535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8" name="直接连接符 117"/>
          <p:cNvCxnSpPr/>
          <p:nvPr/>
        </p:nvCxnSpPr>
        <p:spPr>
          <a:xfrm>
            <a:off x="10286437" y="3808623"/>
            <a:ext cx="44778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9" name="直接连接符 118"/>
          <p:cNvCxnSpPr/>
          <p:nvPr/>
        </p:nvCxnSpPr>
        <p:spPr>
          <a:xfrm>
            <a:off x="6461111" y="4673593"/>
            <a:ext cx="276347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0" name="直接连接符 119"/>
          <p:cNvCxnSpPr/>
          <p:nvPr/>
        </p:nvCxnSpPr>
        <p:spPr>
          <a:xfrm>
            <a:off x="6461110" y="4214908"/>
            <a:ext cx="0" cy="458685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1" name="直接连接符 120"/>
          <p:cNvCxnSpPr/>
          <p:nvPr/>
        </p:nvCxnSpPr>
        <p:spPr>
          <a:xfrm>
            <a:off x="6721225" y="4484665"/>
            <a:ext cx="0" cy="117345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2" name="直接连接符 121"/>
          <p:cNvCxnSpPr/>
          <p:nvPr/>
        </p:nvCxnSpPr>
        <p:spPr>
          <a:xfrm>
            <a:off x="6739617" y="4485050"/>
            <a:ext cx="27051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3" name="直接连接符 122"/>
          <p:cNvCxnSpPr/>
          <p:nvPr/>
        </p:nvCxnSpPr>
        <p:spPr>
          <a:xfrm>
            <a:off x="6096000" y="5675031"/>
            <a:ext cx="92453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4" name="直接连接符 123"/>
          <p:cNvCxnSpPr/>
          <p:nvPr/>
        </p:nvCxnSpPr>
        <p:spPr>
          <a:xfrm>
            <a:off x="3849771" y="2997753"/>
            <a:ext cx="49562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5" name="矩形 124"/>
          <p:cNvSpPr/>
          <p:nvPr/>
        </p:nvSpPr>
        <p:spPr>
          <a:xfrm>
            <a:off x="3777869" y="2541427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等腰三角形 125"/>
          <p:cNvSpPr/>
          <p:nvPr/>
        </p:nvSpPr>
        <p:spPr>
          <a:xfrm>
            <a:off x="1906626" y="3897536"/>
            <a:ext cx="205961" cy="115779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127" name="组合 126"/>
          <p:cNvGrpSpPr/>
          <p:nvPr/>
        </p:nvGrpSpPr>
        <p:grpSpPr>
          <a:xfrm>
            <a:off x="5245466" y="4870126"/>
            <a:ext cx="506870" cy="462158"/>
            <a:chOff x="1853728" y="4285666"/>
            <a:chExt cx="534589" cy="487432"/>
          </a:xfrm>
          <a:solidFill>
            <a:srgbClr val="FFCCFF"/>
          </a:solidFill>
        </p:grpSpPr>
        <p:cxnSp>
          <p:nvCxnSpPr>
            <p:cNvPr id="128" name="直接连接符 127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矩形 128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0" name="等腰三角形 129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9390718" y="4761457"/>
            <a:ext cx="506870" cy="462158"/>
            <a:chOff x="1853728" y="4285666"/>
            <a:chExt cx="534589" cy="487432"/>
          </a:xfrm>
          <a:solidFill>
            <a:srgbClr val="00B050"/>
          </a:solidFill>
        </p:grpSpPr>
        <p:cxnSp>
          <p:nvCxnSpPr>
            <p:cNvPr id="132" name="直接连接符 131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矩形 132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4" name="等腰三角形 133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135" name="直接连接符 134"/>
          <p:cNvCxnSpPr/>
          <p:nvPr/>
        </p:nvCxnSpPr>
        <p:spPr>
          <a:xfrm>
            <a:off x="3311953" y="3818711"/>
            <a:ext cx="51731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6" name="直接连接符 135"/>
          <p:cNvCxnSpPr/>
          <p:nvPr/>
        </p:nvCxnSpPr>
        <p:spPr>
          <a:xfrm>
            <a:off x="1203993" y="3659123"/>
            <a:ext cx="0" cy="2467274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/>
          <p:cNvCxnSpPr/>
          <p:nvPr/>
        </p:nvCxnSpPr>
        <p:spPr>
          <a:xfrm>
            <a:off x="1203993" y="6126397"/>
            <a:ext cx="653668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8" name="直接连接符 137"/>
          <p:cNvCxnSpPr/>
          <p:nvPr/>
        </p:nvCxnSpPr>
        <p:spPr>
          <a:xfrm>
            <a:off x="8477764" y="5848698"/>
            <a:ext cx="0" cy="520773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/>
          <p:cNvCxnSpPr/>
          <p:nvPr/>
        </p:nvCxnSpPr>
        <p:spPr>
          <a:xfrm>
            <a:off x="934083" y="6369471"/>
            <a:ext cx="751703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0" name="直接连接符 139"/>
          <p:cNvCxnSpPr/>
          <p:nvPr/>
        </p:nvCxnSpPr>
        <p:spPr>
          <a:xfrm>
            <a:off x="930896" y="3932296"/>
            <a:ext cx="0" cy="2437175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930896" y="3932296"/>
            <a:ext cx="47473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1203993" y="3659123"/>
            <a:ext cx="20482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3" name="直接连接符 142"/>
          <p:cNvCxnSpPr/>
          <p:nvPr/>
        </p:nvCxnSpPr>
        <p:spPr>
          <a:xfrm>
            <a:off x="8184039" y="5848697"/>
            <a:ext cx="293726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/>
          <p:cNvCxnSpPr/>
          <p:nvPr/>
        </p:nvCxnSpPr>
        <p:spPr>
          <a:xfrm>
            <a:off x="2282760" y="3819951"/>
            <a:ext cx="0" cy="1388782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接连接符 144"/>
          <p:cNvCxnSpPr/>
          <p:nvPr/>
        </p:nvCxnSpPr>
        <p:spPr>
          <a:xfrm>
            <a:off x="2282760" y="5208732"/>
            <a:ext cx="33930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6" name="直接连接符 145"/>
          <p:cNvCxnSpPr/>
          <p:nvPr/>
        </p:nvCxnSpPr>
        <p:spPr>
          <a:xfrm>
            <a:off x="8538102" y="2461095"/>
            <a:ext cx="0" cy="1373984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7" name="直接连接符 146"/>
          <p:cNvCxnSpPr/>
          <p:nvPr/>
        </p:nvCxnSpPr>
        <p:spPr>
          <a:xfrm>
            <a:off x="8102928" y="3846113"/>
            <a:ext cx="435174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8" name="直接连接符 147"/>
          <p:cNvCxnSpPr/>
          <p:nvPr/>
        </p:nvCxnSpPr>
        <p:spPr>
          <a:xfrm>
            <a:off x="8538102" y="2461095"/>
            <a:ext cx="189925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9" name="流程图: 延期 148"/>
          <p:cNvSpPr/>
          <p:nvPr/>
        </p:nvSpPr>
        <p:spPr>
          <a:xfrm>
            <a:off x="8742363" y="2301474"/>
            <a:ext cx="267302" cy="216548"/>
          </a:xfrm>
          <a:prstGeom prst="flowChartDelay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50" name="直接连接符 149"/>
          <p:cNvCxnSpPr/>
          <p:nvPr/>
        </p:nvCxnSpPr>
        <p:spPr>
          <a:xfrm>
            <a:off x="9010191" y="2409748"/>
            <a:ext cx="26479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1" name="直接连接符 150"/>
          <p:cNvCxnSpPr/>
          <p:nvPr/>
        </p:nvCxnSpPr>
        <p:spPr>
          <a:xfrm>
            <a:off x="9274988" y="1693676"/>
            <a:ext cx="0" cy="716072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2" name="直接连接符 151"/>
          <p:cNvCxnSpPr/>
          <p:nvPr/>
        </p:nvCxnSpPr>
        <p:spPr>
          <a:xfrm>
            <a:off x="1533730" y="1693676"/>
            <a:ext cx="774125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3" name="直接连接符 152"/>
          <p:cNvCxnSpPr/>
          <p:nvPr/>
        </p:nvCxnSpPr>
        <p:spPr>
          <a:xfrm>
            <a:off x="1520558" y="1693676"/>
            <a:ext cx="0" cy="1882334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4" name="矩形 153"/>
          <p:cNvSpPr/>
          <p:nvPr/>
        </p:nvSpPr>
        <p:spPr>
          <a:xfrm>
            <a:off x="660864" y="3519277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4114313" y="3526143"/>
            <a:ext cx="34015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56" name="矩形 155"/>
          <p:cNvSpPr/>
          <p:nvPr/>
        </p:nvSpPr>
        <p:spPr>
          <a:xfrm>
            <a:off x="4121543" y="3793691"/>
            <a:ext cx="32893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57" name="矩形 156"/>
          <p:cNvSpPr/>
          <p:nvPr/>
        </p:nvSpPr>
        <p:spPr>
          <a:xfrm>
            <a:off x="4114093" y="4288247"/>
            <a:ext cx="3674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158" name="直接连接符 157"/>
          <p:cNvCxnSpPr/>
          <p:nvPr/>
        </p:nvCxnSpPr>
        <p:spPr>
          <a:xfrm>
            <a:off x="3806556" y="3817960"/>
            <a:ext cx="1004244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59" name="组合 158"/>
          <p:cNvGrpSpPr/>
          <p:nvPr/>
        </p:nvGrpSpPr>
        <p:grpSpPr>
          <a:xfrm>
            <a:off x="4802712" y="1693676"/>
            <a:ext cx="6010121" cy="296556"/>
            <a:chOff x="5065360" y="1767866"/>
            <a:chExt cx="6338800" cy="312774"/>
          </a:xfrm>
        </p:grpSpPr>
        <p:cxnSp>
          <p:nvCxnSpPr>
            <p:cNvPr id="160" name="直接连接符 159"/>
            <p:cNvCxnSpPr/>
            <p:nvPr/>
          </p:nvCxnSpPr>
          <p:spPr>
            <a:xfrm>
              <a:off x="5069279" y="2027739"/>
              <a:ext cx="6334881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1" name="矩形 160"/>
            <p:cNvSpPr/>
            <p:nvPr/>
          </p:nvSpPr>
          <p:spPr>
            <a:xfrm>
              <a:off x="5065360" y="1767866"/>
              <a:ext cx="1001214" cy="312774"/>
            </a:xfrm>
            <a:prstGeom prst="rect">
              <a:avLst/>
            </a:prstGeom>
            <a:noFill/>
            <a:ln w="19050" cap="sq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MemtoReg</a:t>
              </a:r>
              <a:endParaRPr lang="zh-CN" altLang="en-US" sz="1325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2" name="矩形 161"/>
          <p:cNvSpPr/>
          <p:nvPr/>
        </p:nvSpPr>
        <p:spPr>
          <a:xfrm>
            <a:off x="4802712" y="1903122"/>
            <a:ext cx="92166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MemWrite</a:t>
            </a:r>
            <a:endParaRPr lang="zh-CN" altLang="en-US" sz="1325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矩形 162"/>
          <p:cNvSpPr/>
          <p:nvPr/>
        </p:nvSpPr>
        <p:spPr>
          <a:xfrm>
            <a:off x="4802712" y="2112568"/>
            <a:ext cx="6751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4" name="组合 163"/>
          <p:cNvGrpSpPr/>
          <p:nvPr/>
        </p:nvGrpSpPr>
        <p:grpSpPr>
          <a:xfrm>
            <a:off x="4802712" y="2322015"/>
            <a:ext cx="3076649" cy="296556"/>
            <a:chOff x="5065360" y="2430566"/>
            <a:chExt cx="3244903" cy="312774"/>
          </a:xfrm>
        </p:grpSpPr>
        <p:cxnSp>
          <p:nvCxnSpPr>
            <p:cNvPr id="165" name="直接连接符 164"/>
            <p:cNvCxnSpPr/>
            <p:nvPr/>
          </p:nvCxnSpPr>
          <p:spPr>
            <a:xfrm>
              <a:off x="5082983" y="2695944"/>
              <a:ext cx="3227280" cy="0"/>
            </a:xfrm>
            <a:prstGeom prst="line">
              <a:avLst/>
            </a:prstGeom>
            <a:noFill/>
            <a:ln w="5080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6" name="矩形 165"/>
            <p:cNvSpPr/>
            <p:nvPr/>
          </p:nvSpPr>
          <p:spPr>
            <a:xfrm>
              <a:off x="5065360" y="2430566"/>
              <a:ext cx="693512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AluOP</a:t>
              </a:r>
              <a:endParaRPr lang="zh-CN" altLang="en-US" sz="1325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7" name="组合 166"/>
          <p:cNvGrpSpPr/>
          <p:nvPr/>
        </p:nvGrpSpPr>
        <p:grpSpPr>
          <a:xfrm>
            <a:off x="4802712" y="2542372"/>
            <a:ext cx="2337433" cy="296556"/>
            <a:chOff x="5065360" y="2662976"/>
            <a:chExt cx="2465261" cy="312774"/>
          </a:xfrm>
        </p:grpSpPr>
        <p:cxnSp>
          <p:nvCxnSpPr>
            <p:cNvPr id="168" name="直接连接符 167"/>
            <p:cNvCxnSpPr/>
            <p:nvPr/>
          </p:nvCxnSpPr>
          <p:spPr>
            <a:xfrm>
              <a:off x="5099327" y="2927581"/>
              <a:ext cx="2431294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9" name="矩形 168"/>
            <p:cNvSpPr/>
            <p:nvPr/>
          </p:nvSpPr>
          <p:spPr>
            <a:xfrm>
              <a:off x="5065360" y="2662976"/>
              <a:ext cx="80340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ALUSrc</a:t>
              </a:r>
              <a:endParaRPr lang="zh-CN" altLang="en-US" sz="1325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0" name="组合 169"/>
          <p:cNvGrpSpPr/>
          <p:nvPr/>
        </p:nvGrpSpPr>
        <p:grpSpPr>
          <a:xfrm>
            <a:off x="4507856" y="3109009"/>
            <a:ext cx="694421" cy="1110848"/>
            <a:chOff x="4754378" y="3260600"/>
            <a:chExt cx="732397" cy="1171598"/>
          </a:xfrm>
        </p:grpSpPr>
        <p:cxnSp>
          <p:nvCxnSpPr>
            <p:cNvPr id="171" name="直接连接符 170"/>
            <p:cNvCxnSpPr/>
            <p:nvPr/>
          </p:nvCxnSpPr>
          <p:spPr>
            <a:xfrm>
              <a:off x="4777672" y="3306933"/>
              <a:ext cx="0" cy="1125265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2" name="矩形 171"/>
            <p:cNvSpPr/>
            <p:nvPr/>
          </p:nvSpPr>
          <p:spPr>
            <a:xfrm>
              <a:off x="4754378" y="3260600"/>
              <a:ext cx="732397" cy="312774"/>
            </a:xfrm>
            <a:prstGeom prst="rect">
              <a:avLst/>
            </a:prstGeom>
            <a:noFill/>
            <a:ln w="19050" cap="sq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RegDst</a:t>
              </a:r>
              <a:endParaRPr lang="zh-CN" altLang="en-US" sz="1325" baseline="-250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73" name="矩形 172"/>
          <p:cNvSpPr/>
          <p:nvPr/>
        </p:nvSpPr>
        <p:spPr>
          <a:xfrm>
            <a:off x="8931100" y="2361917"/>
            <a:ext cx="61908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PCSrc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4" name="直接连接符 173"/>
          <p:cNvCxnSpPr/>
          <p:nvPr/>
        </p:nvCxnSpPr>
        <p:spPr>
          <a:xfrm flipV="1">
            <a:off x="2009606" y="4018221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矩形 174"/>
          <p:cNvSpPr/>
          <p:nvPr/>
        </p:nvSpPr>
        <p:spPr>
          <a:xfrm>
            <a:off x="1773399" y="4063138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6" name="直接连接符 175"/>
          <p:cNvCxnSpPr>
            <a:endCxn id="219" idx="1"/>
          </p:cNvCxnSpPr>
          <p:nvPr/>
        </p:nvCxnSpPr>
        <p:spPr>
          <a:xfrm>
            <a:off x="1594652" y="3799765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矩形 176"/>
          <p:cNvSpPr/>
          <p:nvPr/>
        </p:nvSpPr>
        <p:spPr>
          <a:xfrm>
            <a:off x="1809300" y="3264879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78" name="矩形 177"/>
          <p:cNvSpPr/>
          <p:nvPr/>
        </p:nvSpPr>
        <p:spPr>
          <a:xfrm>
            <a:off x="3257818" y="3556076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9" name="矩形 178"/>
          <p:cNvSpPr/>
          <p:nvPr/>
        </p:nvSpPr>
        <p:spPr>
          <a:xfrm>
            <a:off x="1962038" y="5503504"/>
            <a:ext cx="205122" cy="296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0" name="直接连接符 179"/>
          <p:cNvCxnSpPr/>
          <p:nvPr/>
        </p:nvCxnSpPr>
        <p:spPr>
          <a:xfrm>
            <a:off x="2282760" y="5663308"/>
            <a:ext cx="351575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1" name="任意多边形: 形状 251"/>
          <p:cNvSpPr/>
          <p:nvPr/>
        </p:nvSpPr>
        <p:spPr>
          <a:xfrm>
            <a:off x="2943615" y="5426283"/>
            <a:ext cx="398480" cy="700114"/>
          </a:xfrm>
          <a:custGeom>
            <a:avLst/>
            <a:gdLst>
              <a:gd name="connsiteX0" fmla="*/ 0 w 234950"/>
              <a:gd name="connsiteY0" fmla="*/ 0 h 812800"/>
              <a:gd name="connsiteX1" fmla="*/ 234950 w 234950"/>
              <a:gd name="connsiteY1" fmla="*/ 0 h 812800"/>
              <a:gd name="connsiteX2" fmla="*/ 234950 w 234950"/>
              <a:gd name="connsiteY2" fmla="*/ 81280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812800">
                <a:moveTo>
                  <a:pt x="0" y="0"/>
                </a:moveTo>
                <a:lnTo>
                  <a:pt x="234950" y="0"/>
                </a:lnTo>
                <a:lnTo>
                  <a:pt x="234950" y="812800"/>
                </a:lnTo>
              </a:path>
            </a:pathLst>
          </a:cu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182" name="矩形 181"/>
          <p:cNvSpPr/>
          <p:nvPr/>
        </p:nvSpPr>
        <p:spPr>
          <a:xfrm>
            <a:off x="3065578" y="5160172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3771316" y="2781629"/>
            <a:ext cx="356188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3786171" y="3849693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5" name="矩形 184"/>
          <p:cNvSpPr/>
          <p:nvPr/>
        </p:nvSpPr>
        <p:spPr>
          <a:xfrm>
            <a:off x="3787905" y="3596064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6" name="矩形 185"/>
          <p:cNvSpPr/>
          <p:nvPr/>
        </p:nvSpPr>
        <p:spPr>
          <a:xfrm>
            <a:off x="3771135" y="4340724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3771188" y="5517295"/>
            <a:ext cx="423514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8" name="组合 187"/>
          <p:cNvGrpSpPr/>
          <p:nvPr/>
        </p:nvGrpSpPr>
        <p:grpSpPr>
          <a:xfrm>
            <a:off x="4909932" y="5537800"/>
            <a:ext cx="1159685" cy="332420"/>
            <a:chOff x="5178444" y="5822218"/>
            <a:chExt cx="1223105" cy="350599"/>
          </a:xfrm>
        </p:grpSpPr>
        <p:sp>
          <p:nvSpPr>
            <p:cNvPr id="189" name="流程图: 手动输入 146"/>
            <p:cNvSpPr/>
            <p:nvPr/>
          </p:nvSpPr>
          <p:spPr>
            <a:xfrm>
              <a:off x="5178444" y="5822218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190" name="矩形 189"/>
            <p:cNvSpPr/>
            <p:nvPr/>
          </p:nvSpPr>
          <p:spPr>
            <a:xfrm>
              <a:off x="5259637" y="5860043"/>
              <a:ext cx="107560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191" name="直接连接符 190"/>
          <p:cNvCxnSpPr/>
          <p:nvPr/>
        </p:nvCxnSpPr>
        <p:spPr>
          <a:xfrm>
            <a:off x="6169641" y="3819951"/>
            <a:ext cx="1476815" cy="1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矩形 191"/>
          <p:cNvSpPr/>
          <p:nvPr/>
        </p:nvSpPr>
        <p:spPr>
          <a:xfrm>
            <a:off x="7972569" y="5739410"/>
            <a:ext cx="28084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3" name="矩形 192"/>
          <p:cNvSpPr/>
          <p:nvPr/>
        </p:nvSpPr>
        <p:spPr>
          <a:xfrm>
            <a:off x="8154117" y="5517683"/>
            <a:ext cx="88357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PCBranch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4" name="直接连接符 193"/>
          <p:cNvCxnSpPr>
            <a:stCxn id="299" idx="2"/>
          </p:cNvCxnSpPr>
          <p:nvPr/>
        </p:nvCxnSpPr>
        <p:spPr>
          <a:xfrm flipV="1">
            <a:off x="7237156" y="4327966"/>
            <a:ext cx="436624" cy="3344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矩形 194"/>
          <p:cNvSpPr/>
          <p:nvPr/>
        </p:nvSpPr>
        <p:spPr>
          <a:xfrm>
            <a:off x="7181088" y="3585438"/>
            <a:ext cx="5341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6" name="矩形 195"/>
          <p:cNvSpPr/>
          <p:nvPr/>
        </p:nvSpPr>
        <p:spPr>
          <a:xfrm>
            <a:off x="8027887" y="3573291"/>
            <a:ext cx="5806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7" name="矩形 196"/>
          <p:cNvSpPr/>
          <p:nvPr/>
        </p:nvSpPr>
        <p:spPr>
          <a:xfrm>
            <a:off x="8075634" y="3825806"/>
            <a:ext cx="96853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8" name="矩形 197"/>
          <p:cNvSpPr/>
          <p:nvPr/>
        </p:nvSpPr>
        <p:spPr>
          <a:xfrm>
            <a:off x="8058214" y="4392688"/>
            <a:ext cx="88319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9" name="直接连接符 198"/>
          <p:cNvCxnSpPr/>
          <p:nvPr/>
        </p:nvCxnSpPr>
        <p:spPr>
          <a:xfrm>
            <a:off x="8089818" y="4096668"/>
            <a:ext cx="1160567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接连接符 199"/>
          <p:cNvCxnSpPr/>
          <p:nvPr/>
        </p:nvCxnSpPr>
        <p:spPr>
          <a:xfrm>
            <a:off x="9994588" y="4095897"/>
            <a:ext cx="73963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矩形 200"/>
          <p:cNvSpPr/>
          <p:nvPr/>
        </p:nvSpPr>
        <p:spPr>
          <a:xfrm>
            <a:off x="9940770" y="3835080"/>
            <a:ext cx="8547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2" name="矩形 201"/>
          <p:cNvSpPr/>
          <p:nvPr/>
        </p:nvSpPr>
        <p:spPr>
          <a:xfrm>
            <a:off x="9961634" y="6334513"/>
            <a:ext cx="12326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WriteBackData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3" name="组合 202"/>
          <p:cNvGrpSpPr/>
          <p:nvPr/>
        </p:nvGrpSpPr>
        <p:grpSpPr>
          <a:xfrm>
            <a:off x="2625016" y="5018139"/>
            <a:ext cx="530644" cy="860645"/>
            <a:chOff x="2768573" y="5274135"/>
            <a:chExt cx="559664" cy="907711"/>
          </a:xfrm>
        </p:grpSpPr>
        <p:sp>
          <p:nvSpPr>
            <p:cNvPr id="204" name="任意多边形: 形状 323"/>
            <p:cNvSpPr/>
            <p:nvPr/>
          </p:nvSpPr>
          <p:spPr>
            <a:xfrm>
              <a:off x="2768573" y="5274135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05" name="矩形 204"/>
            <p:cNvSpPr/>
            <p:nvPr/>
          </p:nvSpPr>
          <p:spPr>
            <a:xfrm>
              <a:off x="2950880" y="5513430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06" name="组合 205"/>
          <p:cNvGrpSpPr/>
          <p:nvPr/>
        </p:nvGrpSpPr>
        <p:grpSpPr>
          <a:xfrm>
            <a:off x="7740670" y="5418376"/>
            <a:ext cx="534262" cy="860645"/>
            <a:chOff x="8163994" y="5696260"/>
            <a:chExt cx="563480" cy="907711"/>
          </a:xfrm>
        </p:grpSpPr>
        <p:sp>
          <p:nvSpPr>
            <p:cNvPr id="207" name="任意多边形: 形状 323"/>
            <p:cNvSpPr/>
            <p:nvPr/>
          </p:nvSpPr>
          <p:spPr>
            <a:xfrm>
              <a:off x="8163994" y="5696260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8350117" y="5929356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209" name="矩形 208"/>
          <p:cNvSpPr/>
          <p:nvPr/>
        </p:nvSpPr>
        <p:spPr>
          <a:xfrm>
            <a:off x="884901" y="6393683"/>
            <a:ext cx="123142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BranchAddress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0" name="直接连接符 209"/>
          <p:cNvCxnSpPr/>
          <p:nvPr/>
        </p:nvCxnSpPr>
        <p:spPr>
          <a:xfrm>
            <a:off x="3829269" y="2751165"/>
            <a:ext cx="0" cy="2988245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直接连接符 210"/>
          <p:cNvCxnSpPr/>
          <p:nvPr/>
        </p:nvCxnSpPr>
        <p:spPr>
          <a:xfrm>
            <a:off x="3829269" y="2751165"/>
            <a:ext cx="5030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2" name="直接连接符 211"/>
          <p:cNvCxnSpPr/>
          <p:nvPr/>
        </p:nvCxnSpPr>
        <p:spPr>
          <a:xfrm>
            <a:off x="6461111" y="4673593"/>
            <a:ext cx="276347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3" name="直接连接符 212"/>
          <p:cNvCxnSpPr/>
          <p:nvPr/>
        </p:nvCxnSpPr>
        <p:spPr>
          <a:xfrm>
            <a:off x="6461110" y="4214909"/>
            <a:ext cx="0" cy="43160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4" name="直接连接符 213"/>
          <p:cNvCxnSpPr/>
          <p:nvPr/>
        </p:nvCxnSpPr>
        <p:spPr>
          <a:xfrm>
            <a:off x="6721225" y="4499712"/>
            <a:ext cx="0" cy="117345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5" name="直接连接符 214"/>
          <p:cNvCxnSpPr/>
          <p:nvPr/>
        </p:nvCxnSpPr>
        <p:spPr>
          <a:xfrm>
            <a:off x="6739617" y="4485050"/>
            <a:ext cx="27051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6" name="直接连接符 215"/>
          <p:cNvCxnSpPr/>
          <p:nvPr/>
        </p:nvCxnSpPr>
        <p:spPr>
          <a:xfrm>
            <a:off x="3849771" y="2997753"/>
            <a:ext cx="49562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7" name="矩形 216"/>
          <p:cNvSpPr/>
          <p:nvPr/>
        </p:nvSpPr>
        <p:spPr>
          <a:xfrm>
            <a:off x="3777869" y="2541427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18" name="组合 217"/>
          <p:cNvGrpSpPr/>
          <p:nvPr/>
        </p:nvGrpSpPr>
        <p:grpSpPr>
          <a:xfrm>
            <a:off x="1889290" y="3585438"/>
            <a:ext cx="239223" cy="429550"/>
            <a:chOff x="1992610" y="3763083"/>
            <a:chExt cx="252305" cy="453041"/>
          </a:xfrm>
        </p:grpSpPr>
        <p:sp>
          <p:nvSpPr>
            <p:cNvPr id="219" name="矩形 218"/>
            <p:cNvSpPr/>
            <p:nvPr/>
          </p:nvSpPr>
          <p:spPr>
            <a:xfrm>
              <a:off x="1992610" y="3763083"/>
              <a:ext cx="252305" cy="453041"/>
            </a:xfrm>
            <a:prstGeom prst="rect">
              <a:avLst/>
            </a:prstGeom>
            <a:solidFill>
              <a:srgbClr val="59B2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20" name="等腰三角形 219"/>
            <p:cNvSpPr/>
            <p:nvPr/>
          </p:nvSpPr>
          <p:spPr>
            <a:xfrm>
              <a:off x="2010894" y="4092249"/>
              <a:ext cx="217225" cy="122111"/>
            </a:xfrm>
            <a:prstGeom prst="triangle">
              <a:avLst/>
            </a:prstGeom>
            <a:solidFill>
              <a:srgbClr val="59B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9188343" y="3521706"/>
            <a:ext cx="869365" cy="1701908"/>
            <a:chOff x="9690826" y="3695866"/>
            <a:chExt cx="916908" cy="1794981"/>
          </a:xfrm>
        </p:grpSpPr>
        <p:grpSp>
          <p:nvGrpSpPr>
            <p:cNvPr id="222" name="组合 221"/>
            <p:cNvGrpSpPr/>
            <p:nvPr/>
          </p:nvGrpSpPr>
          <p:grpSpPr>
            <a:xfrm>
              <a:off x="9690826" y="3695866"/>
              <a:ext cx="916908" cy="1436044"/>
              <a:chOff x="2106940" y="3477998"/>
              <a:chExt cx="952529" cy="1491834"/>
            </a:xfrm>
          </p:grpSpPr>
          <p:sp>
            <p:nvSpPr>
              <p:cNvPr id="227" name="矩形 226"/>
              <p:cNvSpPr/>
              <p:nvPr/>
            </p:nvSpPr>
            <p:spPr>
              <a:xfrm>
                <a:off x="2162583" y="3477998"/>
                <a:ext cx="828902" cy="1491834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 dirty="0"/>
              </a:p>
            </p:txBody>
          </p:sp>
          <p:sp>
            <p:nvSpPr>
              <p:cNvPr id="228" name="矩形 227"/>
              <p:cNvSpPr/>
              <p:nvPr/>
            </p:nvSpPr>
            <p:spPr>
              <a:xfrm>
                <a:off x="2317534" y="3480984"/>
                <a:ext cx="492129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9" name="矩形 228"/>
              <p:cNvSpPr/>
              <p:nvPr/>
            </p:nvSpPr>
            <p:spPr>
              <a:xfrm>
                <a:off x="2597199" y="3861428"/>
                <a:ext cx="462270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0" name="矩形 229"/>
              <p:cNvSpPr/>
              <p:nvPr/>
            </p:nvSpPr>
            <p:spPr>
              <a:xfrm>
                <a:off x="2146656" y="3834566"/>
                <a:ext cx="337571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1" name="矩形 230"/>
              <p:cNvSpPr/>
              <p:nvPr/>
            </p:nvSpPr>
            <p:spPr>
              <a:xfrm>
                <a:off x="2182706" y="4068361"/>
                <a:ext cx="760851" cy="5486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2" name="矩形 231"/>
              <p:cNvSpPr/>
              <p:nvPr/>
            </p:nvSpPr>
            <p:spPr>
              <a:xfrm>
                <a:off x="2106940" y="4556521"/>
                <a:ext cx="513205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23" name="组合 222"/>
            <p:cNvGrpSpPr/>
            <p:nvPr/>
          </p:nvGrpSpPr>
          <p:grpSpPr>
            <a:xfrm>
              <a:off x="9904273" y="5003415"/>
              <a:ext cx="534589" cy="487432"/>
              <a:chOff x="1853728" y="4285666"/>
              <a:chExt cx="534589" cy="487432"/>
            </a:xfrm>
            <a:solidFill>
              <a:srgbClr val="00B050"/>
            </a:solidFill>
          </p:grpSpPr>
          <p:cxnSp>
            <p:nvCxnSpPr>
              <p:cNvPr id="224" name="直接连接符 223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5" name="矩形 224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6" name="等腰三角形 225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cxnSp>
        <p:nvCxnSpPr>
          <p:cNvPr id="233" name="直接连接符 232"/>
          <p:cNvCxnSpPr/>
          <p:nvPr/>
        </p:nvCxnSpPr>
        <p:spPr>
          <a:xfrm>
            <a:off x="3311953" y="3818711"/>
            <a:ext cx="517316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4" name="直接连接符 233"/>
          <p:cNvCxnSpPr/>
          <p:nvPr/>
        </p:nvCxnSpPr>
        <p:spPr>
          <a:xfrm>
            <a:off x="1203993" y="3659123"/>
            <a:ext cx="0" cy="2467274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5" name="直接连接符 234"/>
          <p:cNvCxnSpPr>
            <a:endCxn id="181" idx="2"/>
          </p:cNvCxnSpPr>
          <p:nvPr/>
        </p:nvCxnSpPr>
        <p:spPr>
          <a:xfrm>
            <a:off x="1203992" y="6126397"/>
            <a:ext cx="2138103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6" name="直接连接符 235"/>
          <p:cNvCxnSpPr/>
          <p:nvPr/>
        </p:nvCxnSpPr>
        <p:spPr>
          <a:xfrm>
            <a:off x="1203993" y="3659123"/>
            <a:ext cx="204823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7" name="直接连接符 236"/>
          <p:cNvCxnSpPr/>
          <p:nvPr/>
        </p:nvCxnSpPr>
        <p:spPr>
          <a:xfrm>
            <a:off x="2282760" y="3819951"/>
            <a:ext cx="0" cy="1388782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8" name="直接连接符 237"/>
          <p:cNvCxnSpPr/>
          <p:nvPr/>
        </p:nvCxnSpPr>
        <p:spPr>
          <a:xfrm>
            <a:off x="2282760" y="5208732"/>
            <a:ext cx="339304" cy="0"/>
          </a:xfrm>
          <a:prstGeom prst="line">
            <a:avLst/>
          </a:prstGeom>
          <a:noFill/>
          <a:ln w="6350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9" name="直接连接符 238"/>
          <p:cNvCxnSpPr/>
          <p:nvPr/>
        </p:nvCxnSpPr>
        <p:spPr>
          <a:xfrm>
            <a:off x="8538102" y="2461095"/>
            <a:ext cx="0" cy="1373984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0" name="直接连接符 239"/>
          <p:cNvCxnSpPr/>
          <p:nvPr/>
        </p:nvCxnSpPr>
        <p:spPr>
          <a:xfrm>
            <a:off x="8102928" y="3846113"/>
            <a:ext cx="435174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1" name="直接连接符 240"/>
          <p:cNvCxnSpPr/>
          <p:nvPr/>
        </p:nvCxnSpPr>
        <p:spPr>
          <a:xfrm>
            <a:off x="8538102" y="2461095"/>
            <a:ext cx="189925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2" name="流程图: 延期 241"/>
          <p:cNvSpPr/>
          <p:nvPr/>
        </p:nvSpPr>
        <p:spPr>
          <a:xfrm>
            <a:off x="8742363" y="2301474"/>
            <a:ext cx="267302" cy="216548"/>
          </a:xfrm>
          <a:prstGeom prst="flowChartDelay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243" name="直接连接符 242"/>
          <p:cNvCxnSpPr/>
          <p:nvPr/>
        </p:nvCxnSpPr>
        <p:spPr>
          <a:xfrm>
            <a:off x="9010191" y="2409748"/>
            <a:ext cx="26479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4" name="直接连接符 243"/>
          <p:cNvCxnSpPr/>
          <p:nvPr/>
        </p:nvCxnSpPr>
        <p:spPr>
          <a:xfrm>
            <a:off x="9274988" y="1693676"/>
            <a:ext cx="0" cy="716072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5" name="矩形 244"/>
          <p:cNvSpPr/>
          <p:nvPr/>
        </p:nvSpPr>
        <p:spPr>
          <a:xfrm>
            <a:off x="660864" y="3519277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6" name="矩形 245"/>
          <p:cNvSpPr/>
          <p:nvPr/>
        </p:nvSpPr>
        <p:spPr>
          <a:xfrm>
            <a:off x="4114313" y="3526143"/>
            <a:ext cx="34015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47" name="矩形 246"/>
          <p:cNvSpPr/>
          <p:nvPr/>
        </p:nvSpPr>
        <p:spPr>
          <a:xfrm>
            <a:off x="4121543" y="3793691"/>
            <a:ext cx="32893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248" name="组合 247"/>
          <p:cNvGrpSpPr/>
          <p:nvPr/>
        </p:nvGrpSpPr>
        <p:grpSpPr>
          <a:xfrm>
            <a:off x="2450577" y="3494642"/>
            <a:ext cx="895565" cy="1370404"/>
            <a:chOff x="2153669" y="3581315"/>
            <a:chExt cx="981236" cy="1387999"/>
          </a:xfrm>
        </p:grpSpPr>
        <p:sp>
          <p:nvSpPr>
            <p:cNvPr id="249" name="矩形 248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rgbClr val="00B05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50" name="矩形 249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1" name="矩形 250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3" name="直接连接符 252"/>
          <p:cNvCxnSpPr/>
          <p:nvPr/>
        </p:nvCxnSpPr>
        <p:spPr>
          <a:xfrm>
            <a:off x="2133425" y="3804353"/>
            <a:ext cx="325285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直接连接符 253"/>
          <p:cNvCxnSpPr/>
          <p:nvPr/>
        </p:nvCxnSpPr>
        <p:spPr>
          <a:xfrm>
            <a:off x="3825309" y="3819971"/>
            <a:ext cx="0" cy="1919439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5" name="直接连接符 254"/>
          <p:cNvCxnSpPr/>
          <p:nvPr/>
        </p:nvCxnSpPr>
        <p:spPr>
          <a:xfrm>
            <a:off x="3870636" y="4088029"/>
            <a:ext cx="936918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56" name="组合 255"/>
          <p:cNvGrpSpPr/>
          <p:nvPr/>
        </p:nvGrpSpPr>
        <p:grpSpPr>
          <a:xfrm>
            <a:off x="4386030" y="4179404"/>
            <a:ext cx="269626" cy="509573"/>
            <a:chOff x="4625897" y="4389532"/>
            <a:chExt cx="284372" cy="537440"/>
          </a:xfrm>
        </p:grpSpPr>
        <p:sp>
          <p:nvSpPr>
            <p:cNvPr id="257" name="流程图: 手动操作 256"/>
            <p:cNvSpPr/>
            <p:nvPr/>
          </p:nvSpPr>
          <p:spPr>
            <a:xfrm rot="16200000">
              <a:off x="4509852" y="4546984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58" name="矩形 257"/>
            <p:cNvSpPr/>
            <p:nvPr/>
          </p:nvSpPr>
          <p:spPr>
            <a:xfrm>
              <a:off x="4625897" y="4389532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4818002" y="3419003"/>
            <a:ext cx="1432231" cy="1913280"/>
            <a:chOff x="5081485" y="3587547"/>
            <a:chExt cx="1510556" cy="2017912"/>
          </a:xfrm>
        </p:grpSpPr>
        <p:sp>
          <p:nvSpPr>
            <p:cNvPr id="260" name="矩形 259"/>
            <p:cNvSpPr/>
            <p:nvPr/>
          </p:nvSpPr>
          <p:spPr>
            <a:xfrm>
              <a:off x="5102472" y="3624635"/>
              <a:ext cx="1417422" cy="1620000"/>
            </a:xfrm>
            <a:prstGeom prst="rect">
              <a:avLst/>
            </a:prstGeom>
            <a:solidFill>
              <a:srgbClr val="FFCC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61" name="矩形 260"/>
            <p:cNvSpPr/>
            <p:nvPr/>
          </p:nvSpPr>
          <p:spPr>
            <a:xfrm>
              <a:off x="5087028" y="3846399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2" name="矩形 261"/>
            <p:cNvSpPr/>
            <p:nvPr/>
          </p:nvSpPr>
          <p:spPr>
            <a:xfrm>
              <a:off x="5088159" y="4167250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3" name="矩形 262"/>
            <p:cNvSpPr/>
            <p:nvPr/>
          </p:nvSpPr>
          <p:spPr>
            <a:xfrm>
              <a:off x="5081485" y="4515214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4" name="矩形 263"/>
            <p:cNvSpPr/>
            <p:nvPr/>
          </p:nvSpPr>
          <p:spPr>
            <a:xfrm>
              <a:off x="5087028" y="4869877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5" name="矩形 264"/>
            <p:cNvSpPr/>
            <p:nvPr/>
          </p:nvSpPr>
          <p:spPr>
            <a:xfrm>
              <a:off x="5607659" y="3587547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6" name="矩形 265"/>
            <p:cNvSpPr/>
            <p:nvPr/>
          </p:nvSpPr>
          <p:spPr>
            <a:xfrm>
              <a:off x="5461813" y="4623794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寄存器堆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7" name="矩形 266"/>
            <p:cNvSpPr/>
            <p:nvPr/>
          </p:nvSpPr>
          <p:spPr>
            <a:xfrm>
              <a:off x="6187634" y="3856669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8" name="矩形 267"/>
            <p:cNvSpPr/>
            <p:nvPr/>
          </p:nvSpPr>
          <p:spPr>
            <a:xfrm>
              <a:off x="6179493" y="4276124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69" name="组合 268"/>
            <p:cNvGrpSpPr/>
            <p:nvPr/>
          </p:nvGrpSpPr>
          <p:grpSpPr>
            <a:xfrm>
              <a:off x="5532327" y="5118027"/>
              <a:ext cx="534589" cy="487432"/>
              <a:chOff x="1853728" y="4285666"/>
              <a:chExt cx="534589" cy="487432"/>
            </a:xfrm>
            <a:solidFill>
              <a:srgbClr val="FFCCFF"/>
            </a:solidFill>
          </p:grpSpPr>
          <p:cxnSp>
            <p:nvCxnSpPr>
              <p:cNvPr id="270" name="直接连接符 269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1" name="矩形 270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2" name="等腰三角形 271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273" name="组合 272"/>
          <p:cNvGrpSpPr/>
          <p:nvPr/>
        </p:nvGrpSpPr>
        <p:grpSpPr>
          <a:xfrm>
            <a:off x="2627796" y="5013053"/>
            <a:ext cx="536688" cy="860645"/>
            <a:chOff x="2762198" y="5272347"/>
            <a:chExt cx="566039" cy="907711"/>
          </a:xfrm>
          <a:solidFill>
            <a:srgbClr val="ED7D31"/>
          </a:solidFill>
        </p:grpSpPr>
        <p:sp>
          <p:nvSpPr>
            <p:cNvPr id="274" name="任意多边形: 形状 323"/>
            <p:cNvSpPr/>
            <p:nvPr/>
          </p:nvSpPr>
          <p:spPr>
            <a:xfrm>
              <a:off x="2762198" y="5272347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75" name="矩形 274"/>
            <p:cNvSpPr/>
            <p:nvPr/>
          </p:nvSpPr>
          <p:spPr>
            <a:xfrm>
              <a:off x="2950880" y="5513430"/>
              <a:ext cx="377357" cy="40508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76" name="组合 275"/>
          <p:cNvGrpSpPr/>
          <p:nvPr/>
        </p:nvGrpSpPr>
        <p:grpSpPr>
          <a:xfrm>
            <a:off x="1354928" y="3540371"/>
            <a:ext cx="273012" cy="511499"/>
            <a:chOff x="1429026" y="3715552"/>
            <a:chExt cx="287942" cy="539472"/>
          </a:xfrm>
        </p:grpSpPr>
        <p:sp>
          <p:nvSpPr>
            <p:cNvPr id="277" name="流程图: 手动操作 276"/>
            <p:cNvSpPr/>
            <p:nvPr/>
          </p:nvSpPr>
          <p:spPr>
            <a:xfrm rot="16200000">
              <a:off x="1336980" y="3875036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78" name="矩形 277"/>
            <p:cNvSpPr/>
            <p:nvPr/>
          </p:nvSpPr>
          <p:spPr>
            <a:xfrm>
              <a:off x="1429026" y="3715552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9" name="组合 278"/>
          <p:cNvGrpSpPr/>
          <p:nvPr/>
        </p:nvGrpSpPr>
        <p:grpSpPr>
          <a:xfrm>
            <a:off x="4189697" y="1769320"/>
            <a:ext cx="621104" cy="1383549"/>
            <a:chOff x="4249767" y="1888664"/>
            <a:chExt cx="655071" cy="1459212"/>
          </a:xfrm>
        </p:grpSpPr>
        <p:sp>
          <p:nvSpPr>
            <p:cNvPr id="280" name="矩形: 圆角 196"/>
            <p:cNvSpPr/>
            <p:nvPr/>
          </p:nvSpPr>
          <p:spPr>
            <a:xfrm>
              <a:off x="4269135" y="1888664"/>
              <a:ext cx="635703" cy="1459212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</a:endParaRPr>
            </a:p>
          </p:txBody>
        </p:sp>
        <p:sp>
          <p:nvSpPr>
            <p:cNvPr id="281" name="矩形 280"/>
            <p:cNvSpPr/>
            <p:nvPr/>
          </p:nvSpPr>
          <p:spPr>
            <a:xfrm>
              <a:off x="4389953" y="1996880"/>
              <a:ext cx="399337" cy="836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</a:t>
              </a:r>
              <a:endParaRPr lang="en-US" altLang="zh-CN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制</a:t>
              </a:r>
              <a:endParaRPr lang="en-US" altLang="zh-CN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器</a:t>
              </a:r>
              <a:endParaRPr lang="zh-CN" altLang="en-US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2" name="矩形 281"/>
            <p:cNvSpPr/>
            <p:nvPr/>
          </p:nvSpPr>
          <p:spPr>
            <a:xfrm>
              <a:off x="4249767" y="3005005"/>
              <a:ext cx="55318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3" name="矩形 282"/>
            <p:cNvSpPr/>
            <p:nvPr/>
          </p:nvSpPr>
          <p:spPr>
            <a:xfrm>
              <a:off x="4262342" y="2770315"/>
              <a:ext cx="4145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84" name="组合 283"/>
          <p:cNvGrpSpPr/>
          <p:nvPr/>
        </p:nvGrpSpPr>
        <p:grpSpPr>
          <a:xfrm>
            <a:off x="4189041" y="1768566"/>
            <a:ext cx="621104" cy="1383549"/>
            <a:chOff x="4249767" y="1888664"/>
            <a:chExt cx="655071" cy="1459212"/>
          </a:xfrm>
        </p:grpSpPr>
        <p:sp>
          <p:nvSpPr>
            <p:cNvPr id="285" name="矩形: 圆角 196"/>
            <p:cNvSpPr/>
            <p:nvPr/>
          </p:nvSpPr>
          <p:spPr>
            <a:xfrm>
              <a:off x="4269135" y="1888664"/>
              <a:ext cx="635703" cy="1459212"/>
            </a:xfrm>
            <a:prstGeom prst="roundRect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</a:endParaRPr>
            </a:p>
          </p:txBody>
        </p:sp>
        <p:sp>
          <p:nvSpPr>
            <p:cNvPr id="286" name="矩形 285"/>
            <p:cNvSpPr/>
            <p:nvPr/>
          </p:nvSpPr>
          <p:spPr>
            <a:xfrm>
              <a:off x="4389953" y="1996880"/>
              <a:ext cx="399337" cy="836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</a:t>
              </a:r>
              <a:endParaRPr lang="en-US" altLang="zh-CN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制</a:t>
              </a:r>
              <a:endParaRPr lang="en-US" altLang="zh-CN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7" name="矩形 286"/>
            <p:cNvSpPr/>
            <p:nvPr/>
          </p:nvSpPr>
          <p:spPr>
            <a:xfrm>
              <a:off x="4249767" y="3005005"/>
              <a:ext cx="55318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3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8" name="矩形 287"/>
            <p:cNvSpPr/>
            <p:nvPr/>
          </p:nvSpPr>
          <p:spPr>
            <a:xfrm>
              <a:off x="4262342" y="2770315"/>
              <a:ext cx="4145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3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89" name="矩形 288"/>
          <p:cNvSpPr/>
          <p:nvPr/>
        </p:nvSpPr>
        <p:spPr>
          <a:xfrm>
            <a:off x="8852236" y="4939153"/>
            <a:ext cx="537327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1975"/>
              </a:lnSpc>
            </a:pPr>
            <a:r>
              <a:rPr lang="zh-CN" altLang="en-US" sz="2655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Black" panose="020B0A02040204020203" pitchFamily="34" charset="0"/>
              </a:rPr>
              <a:t>①</a:t>
            </a:r>
            <a:endParaRPr lang="zh-CN" altLang="en-US" sz="2655" b="1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Black" panose="020B0A02040204020203" pitchFamily="34" charset="0"/>
            </a:endParaRPr>
          </a:p>
        </p:txBody>
      </p:sp>
      <p:sp>
        <p:nvSpPr>
          <p:cNvPr id="290" name="矩形 289"/>
          <p:cNvSpPr/>
          <p:nvPr/>
        </p:nvSpPr>
        <p:spPr>
          <a:xfrm>
            <a:off x="1304903" y="4080240"/>
            <a:ext cx="537327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1975"/>
              </a:lnSpc>
            </a:pPr>
            <a:r>
              <a:rPr lang="zh-CN" altLang="en-US" sz="2655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Black" panose="020B0A02040204020203" pitchFamily="34" charset="0"/>
              </a:rPr>
              <a:t>①</a:t>
            </a:r>
            <a:endParaRPr lang="zh-CN" altLang="en-US" sz="2655" b="1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Black" panose="020B0A02040204020203" pitchFamily="34" charset="0"/>
            </a:endParaRPr>
          </a:p>
        </p:txBody>
      </p:sp>
      <p:sp>
        <p:nvSpPr>
          <p:cNvPr id="291" name="任意多边形: 形状 323"/>
          <p:cNvSpPr/>
          <p:nvPr/>
        </p:nvSpPr>
        <p:spPr>
          <a:xfrm>
            <a:off x="7646456" y="3651112"/>
            <a:ext cx="443363" cy="860645"/>
          </a:xfrm>
          <a:custGeom>
            <a:avLst/>
            <a:gdLst>
              <a:gd name="connsiteX0" fmla="*/ 0 w 485775"/>
              <a:gd name="connsiteY0" fmla="*/ 0 h 942975"/>
              <a:gd name="connsiteX1" fmla="*/ 0 w 485775"/>
              <a:gd name="connsiteY1" fmla="*/ 404812 h 942975"/>
              <a:gd name="connsiteX2" fmla="*/ 238125 w 485775"/>
              <a:gd name="connsiteY2" fmla="*/ 466725 h 942975"/>
              <a:gd name="connsiteX3" fmla="*/ 9525 w 485775"/>
              <a:gd name="connsiteY3" fmla="*/ 528637 h 942975"/>
              <a:gd name="connsiteX4" fmla="*/ 9525 w 485775"/>
              <a:gd name="connsiteY4" fmla="*/ 942975 h 942975"/>
              <a:gd name="connsiteX5" fmla="*/ 485775 w 485775"/>
              <a:gd name="connsiteY5" fmla="*/ 814387 h 942975"/>
              <a:gd name="connsiteX6" fmla="*/ 485775 w 485775"/>
              <a:gd name="connsiteY6" fmla="*/ 119062 h 942975"/>
              <a:gd name="connsiteX7" fmla="*/ 0 w 485775"/>
              <a:gd name="connsiteY7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775" h="942975">
                <a:moveTo>
                  <a:pt x="0" y="0"/>
                </a:moveTo>
                <a:lnTo>
                  <a:pt x="0" y="404812"/>
                </a:lnTo>
                <a:lnTo>
                  <a:pt x="238125" y="466725"/>
                </a:lnTo>
                <a:lnTo>
                  <a:pt x="9525" y="528637"/>
                </a:lnTo>
                <a:lnTo>
                  <a:pt x="9525" y="942975"/>
                </a:lnTo>
                <a:lnTo>
                  <a:pt x="485775" y="814387"/>
                </a:lnTo>
                <a:lnTo>
                  <a:pt x="485775" y="11906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92" name="矩形 291"/>
          <p:cNvSpPr/>
          <p:nvPr/>
        </p:nvSpPr>
        <p:spPr>
          <a:xfrm rot="16200000">
            <a:off x="7702130" y="3943622"/>
            <a:ext cx="53091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ALU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293" name="组合 292"/>
          <p:cNvGrpSpPr/>
          <p:nvPr/>
        </p:nvGrpSpPr>
        <p:grpSpPr>
          <a:xfrm>
            <a:off x="7646448" y="3651112"/>
            <a:ext cx="469410" cy="860645"/>
            <a:chOff x="8064621" y="3840798"/>
            <a:chExt cx="495081" cy="907711"/>
          </a:xfrm>
        </p:grpSpPr>
        <p:sp>
          <p:nvSpPr>
            <p:cNvPr id="294" name="任意多边形: 形状 323"/>
            <p:cNvSpPr/>
            <p:nvPr/>
          </p:nvSpPr>
          <p:spPr>
            <a:xfrm>
              <a:off x="8064621" y="3840798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95" name="矩形 294"/>
            <p:cNvSpPr/>
            <p:nvPr/>
          </p:nvSpPr>
          <p:spPr>
            <a:xfrm rot="16200000">
              <a:off x="8123340" y="4149304"/>
              <a:ext cx="55994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296" name="流程图: 手动操作 295"/>
          <p:cNvSpPr/>
          <p:nvPr/>
        </p:nvSpPr>
        <p:spPr>
          <a:xfrm rot="16200000">
            <a:off x="6875885" y="4220821"/>
            <a:ext cx="505805" cy="214765"/>
          </a:xfrm>
          <a:prstGeom prst="flowChartManualOperation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97" name="矩形 296"/>
          <p:cNvSpPr/>
          <p:nvPr/>
        </p:nvSpPr>
        <p:spPr>
          <a:xfrm>
            <a:off x="6965394" y="4078404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98" name="组合 297"/>
          <p:cNvGrpSpPr/>
          <p:nvPr/>
        </p:nvGrpSpPr>
        <p:grpSpPr>
          <a:xfrm>
            <a:off x="6966962" y="4071725"/>
            <a:ext cx="270195" cy="512487"/>
            <a:chOff x="7486013" y="4285586"/>
            <a:chExt cx="284971" cy="540514"/>
          </a:xfrm>
        </p:grpSpPr>
        <p:sp>
          <p:nvSpPr>
            <p:cNvPr id="299" name="流程图: 手动操作 298"/>
            <p:cNvSpPr/>
            <p:nvPr/>
          </p:nvSpPr>
          <p:spPr>
            <a:xfrm rot="16200000">
              <a:off x="7390996" y="4446112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00" name="矩形 299"/>
            <p:cNvSpPr/>
            <p:nvPr/>
          </p:nvSpPr>
          <p:spPr>
            <a:xfrm>
              <a:off x="7486013" y="4285586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01" name="组合 300"/>
          <p:cNvGrpSpPr/>
          <p:nvPr/>
        </p:nvGrpSpPr>
        <p:grpSpPr>
          <a:xfrm>
            <a:off x="10677716" y="3681353"/>
            <a:ext cx="278243" cy="523935"/>
            <a:chOff x="11254296" y="3897575"/>
            <a:chExt cx="293459" cy="552588"/>
          </a:xfrm>
        </p:grpSpPr>
        <p:sp>
          <p:nvSpPr>
            <p:cNvPr id="302" name="流程图: 手动操作 301"/>
            <p:cNvSpPr/>
            <p:nvPr/>
          </p:nvSpPr>
          <p:spPr>
            <a:xfrm rot="16200000">
              <a:off x="11167767" y="4070175"/>
              <a:ext cx="533466" cy="226510"/>
            </a:xfrm>
            <a:prstGeom prst="flowChartManualOperation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03" name="矩形 302"/>
            <p:cNvSpPr/>
            <p:nvPr/>
          </p:nvSpPr>
          <p:spPr>
            <a:xfrm>
              <a:off x="11254296" y="3897575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04" name="组合 303"/>
          <p:cNvGrpSpPr/>
          <p:nvPr/>
        </p:nvGrpSpPr>
        <p:grpSpPr>
          <a:xfrm>
            <a:off x="10681440" y="3698874"/>
            <a:ext cx="269626" cy="519494"/>
            <a:chOff x="11263840" y="3916697"/>
            <a:chExt cx="284372" cy="547904"/>
          </a:xfrm>
        </p:grpSpPr>
        <p:sp>
          <p:nvSpPr>
            <p:cNvPr id="305" name="流程图: 手动操作 304"/>
            <p:cNvSpPr/>
            <p:nvPr/>
          </p:nvSpPr>
          <p:spPr>
            <a:xfrm rot="16200000">
              <a:off x="11167767" y="4070175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06" name="矩形 305"/>
            <p:cNvSpPr/>
            <p:nvPr/>
          </p:nvSpPr>
          <p:spPr>
            <a:xfrm>
              <a:off x="11263840" y="3936437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307" name="直接连接符 306"/>
          <p:cNvCxnSpPr/>
          <p:nvPr/>
        </p:nvCxnSpPr>
        <p:spPr>
          <a:xfrm>
            <a:off x="3825310" y="5750281"/>
            <a:ext cx="1053380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8" name="直接连接符 307"/>
          <p:cNvCxnSpPr/>
          <p:nvPr/>
        </p:nvCxnSpPr>
        <p:spPr>
          <a:xfrm>
            <a:off x="6114018" y="5698305"/>
            <a:ext cx="625599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9" name="直接连接符 308"/>
          <p:cNvCxnSpPr/>
          <p:nvPr/>
        </p:nvCxnSpPr>
        <p:spPr>
          <a:xfrm>
            <a:off x="6730871" y="4484665"/>
            <a:ext cx="0" cy="1199386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0" name="直接连接符 309"/>
          <p:cNvCxnSpPr/>
          <p:nvPr/>
        </p:nvCxnSpPr>
        <p:spPr>
          <a:xfrm>
            <a:off x="6734846" y="4484665"/>
            <a:ext cx="250210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11" name="组合 310"/>
          <p:cNvGrpSpPr/>
          <p:nvPr/>
        </p:nvGrpSpPr>
        <p:grpSpPr>
          <a:xfrm>
            <a:off x="4909932" y="5537801"/>
            <a:ext cx="1159685" cy="331959"/>
            <a:chOff x="5178444" y="5822218"/>
            <a:chExt cx="1223105" cy="350113"/>
          </a:xfrm>
        </p:grpSpPr>
        <p:sp>
          <p:nvSpPr>
            <p:cNvPr id="312" name="流程图: 手动输入 146"/>
            <p:cNvSpPr/>
            <p:nvPr/>
          </p:nvSpPr>
          <p:spPr>
            <a:xfrm>
              <a:off x="5178444" y="5822218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rgbClr val="FFC0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13" name="矩形 312"/>
            <p:cNvSpPr/>
            <p:nvPr/>
          </p:nvSpPr>
          <p:spPr>
            <a:xfrm>
              <a:off x="5260633" y="5859557"/>
              <a:ext cx="107560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314" name="直接连接符 313"/>
          <p:cNvCxnSpPr/>
          <p:nvPr/>
        </p:nvCxnSpPr>
        <p:spPr>
          <a:xfrm flipV="1">
            <a:off x="6419850" y="4671057"/>
            <a:ext cx="2804805" cy="15996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直接连接符 314"/>
          <p:cNvCxnSpPr/>
          <p:nvPr/>
        </p:nvCxnSpPr>
        <p:spPr>
          <a:xfrm>
            <a:off x="6458311" y="4209046"/>
            <a:ext cx="0" cy="445255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6" name="直接连接符 315"/>
          <p:cNvCxnSpPr/>
          <p:nvPr/>
        </p:nvCxnSpPr>
        <p:spPr>
          <a:xfrm flipV="1">
            <a:off x="6194955" y="4208341"/>
            <a:ext cx="267383" cy="1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7" name="组合 316"/>
          <p:cNvGrpSpPr/>
          <p:nvPr/>
        </p:nvGrpSpPr>
        <p:grpSpPr>
          <a:xfrm>
            <a:off x="6476400" y="716673"/>
            <a:ext cx="5007233" cy="766364"/>
            <a:chOff x="1721420" y="5617211"/>
            <a:chExt cx="5754688" cy="760694"/>
          </a:xfrm>
        </p:grpSpPr>
        <p:sp>
          <p:nvSpPr>
            <p:cNvPr id="318" name="矩形 317"/>
            <p:cNvSpPr/>
            <p:nvPr/>
          </p:nvSpPr>
          <p:spPr>
            <a:xfrm>
              <a:off x="1721420" y="5949280"/>
              <a:ext cx="1036638" cy="428625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OP</a:t>
              </a:r>
              <a:endParaRPr lang="zh-CN" altLang="en-US" sz="16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19" name="矩形 24"/>
            <p:cNvSpPr/>
            <p:nvPr/>
          </p:nvSpPr>
          <p:spPr>
            <a:xfrm>
              <a:off x="2815208" y="5949280"/>
              <a:ext cx="857250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en-US" altLang="zh-CN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rs</a:t>
              </a:r>
              <a:r>
                <a:rPr lang="en-US" altLang="zh-CN" kern="0" baseline="-2500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 </a:t>
              </a:r>
              <a:endParaRPr lang="zh-CN" altLang="en-US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20" name="矩形 25"/>
            <p:cNvSpPr/>
            <p:nvPr/>
          </p:nvSpPr>
          <p:spPr>
            <a:xfrm>
              <a:off x="3729608" y="5949280"/>
              <a:ext cx="857250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en-US" altLang="zh-CN" kern="0">
                  <a:solidFill>
                    <a:srgbClr val="0000FF"/>
                  </a:solidFill>
                  <a:latin typeface="Calibri" panose="020F0502020204030204"/>
                  <a:ea typeface="宋体" panose="02010600030101010101" pitchFamily="2" charset="-122"/>
                </a:rPr>
                <a:t>rt</a:t>
              </a:r>
              <a:r>
                <a:rPr lang="en-US" altLang="zh-CN" sz="1600" kern="0">
                  <a:solidFill>
                    <a:srgbClr val="0000FF"/>
                  </a:solidFill>
                  <a:latin typeface="Calibri" panose="020F0502020204030204"/>
                  <a:ea typeface="宋体" panose="02010600030101010101" pitchFamily="2" charset="-122"/>
                </a:rPr>
                <a:t> </a:t>
              </a:r>
              <a:endParaRPr lang="zh-CN" altLang="en-US" sz="1600" kern="0" baseline="-25000" dirty="0">
                <a:solidFill>
                  <a:srgbClr val="0000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21" name="TextBox 10"/>
            <p:cNvSpPr txBox="1"/>
            <p:nvPr/>
          </p:nvSpPr>
          <p:spPr>
            <a:xfrm>
              <a:off x="1838895" y="5617211"/>
              <a:ext cx="890588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6bits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22" name="矩形 26"/>
            <p:cNvSpPr/>
            <p:nvPr/>
          </p:nvSpPr>
          <p:spPr>
            <a:xfrm>
              <a:off x="4644008" y="5949280"/>
              <a:ext cx="2832100" cy="428625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zh-CN" altLang="en-US" sz="1600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立即数</a:t>
              </a:r>
              <a:endParaRPr lang="zh-CN" altLang="en-US" sz="1600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3" name="TextBox 12"/>
            <p:cNvSpPr txBox="1"/>
            <p:nvPr/>
          </p:nvSpPr>
          <p:spPr>
            <a:xfrm>
              <a:off x="2802509" y="5617211"/>
              <a:ext cx="890587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24" name="TextBox 13"/>
            <p:cNvSpPr txBox="1"/>
            <p:nvPr/>
          </p:nvSpPr>
          <p:spPr>
            <a:xfrm>
              <a:off x="3666108" y="5617211"/>
              <a:ext cx="892175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25" name="TextBox 14"/>
            <p:cNvSpPr txBox="1"/>
            <p:nvPr/>
          </p:nvSpPr>
          <p:spPr>
            <a:xfrm>
              <a:off x="5537771" y="5617211"/>
              <a:ext cx="1938337" cy="336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 smtClean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16bits   SW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</p:grpSp>
      <p:sp>
        <p:nvSpPr>
          <p:cNvPr id="326" name="矩形 7"/>
          <p:cNvSpPr/>
          <p:nvPr/>
        </p:nvSpPr>
        <p:spPr>
          <a:xfrm>
            <a:off x="2127456" y="2112794"/>
            <a:ext cx="1124871" cy="372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defTabSz="914400"/>
            <a:r>
              <a:rPr lang="en-US" altLang="zh-CN" sz="1515" kern="0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Sw</a:t>
            </a:r>
            <a:endParaRPr lang="en-US" altLang="zh-CN" sz="1515" kern="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4400"/>
            <a:r>
              <a:rPr lang="zh-CN" altLang="en-US" sz="1515" kern="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指令</a:t>
            </a:r>
            <a:endParaRPr lang="zh-CN" altLang="en-US" sz="1515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62" grpId="0"/>
      <p:bldP spid="28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7127" y="887254"/>
            <a:ext cx="552689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825137" y="2268428"/>
            <a:ext cx="3917226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1544975" y="1600187"/>
            <a:ext cx="774125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531803" y="1600187"/>
            <a:ext cx="0" cy="1882334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9286233" y="1600187"/>
            <a:ext cx="0" cy="716072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流程图: 手动输入 146"/>
          <p:cNvSpPr/>
          <p:nvPr/>
        </p:nvSpPr>
        <p:spPr>
          <a:xfrm>
            <a:off x="4909932" y="5444313"/>
            <a:ext cx="1159685" cy="292496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-1" fmla="*/ 0 w 10000"/>
              <a:gd name="connsiteY0-2" fmla="*/ 9483 h 17483"/>
              <a:gd name="connsiteX1-3" fmla="*/ 10000 w 10000"/>
              <a:gd name="connsiteY1-4" fmla="*/ 0 h 17483"/>
              <a:gd name="connsiteX2-5" fmla="*/ 10000 w 10000"/>
              <a:gd name="connsiteY2-6" fmla="*/ 17483 h 17483"/>
              <a:gd name="connsiteX3-7" fmla="*/ 0 w 10000"/>
              <a:gd name="connsiteY3-8" fmla="*/ 17483 h 17483"/>
              <a:gd name="connsiteX4-9" fmla="*/ 0 w 10000"/>
              <a:gd name="connsiteY4-10" fmla="*/ 9483 h 17483"/>
              <a:gd name="connsiteX0-11" fmla="*/ 0 w 10000"/>
              <a:gd name="connsiteY0-12" fmla="*/ 5355 h 13355"/>
              <a:gd name="connsiteX1-13" fmla="*/ 10000 w 10000"/>
              <a:gd name="connsiteY1-14" fmla="*/ 0 h 13355"/>
              <a:gd name="connsiteX2-15" fmla="*/ 10000 w 10000"/>
              <a:gd name="connsiteY2-16" fmla="*/ 13355 h 13355"/>
              <a:gd name="connsiteX3-17" fmla="*/ 0 w 10000"/>
              <a:gd name="connsiteY3-18" fmla="*/ 13355 h 13355"/>
              <a:gd name="connsiteX4-19" fmla="*/ 0 w 10000"/>
              <a:gd name="connsiteY4-20" fmla="*/ 5355 h 133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3355">
                <a:moveTo>
                  <a:pt x="0" y="5355"/>
                </a:moveTo>
                <a:lnTo>
                  <a:pt x="10000" y="0"/>
                </a:lnTo>
                <a:lnTo>
                  <a:pt x="10000" y="13355"/>
                </a:lnTo>
                <a:lnTo>
                  <a:pt x="0" y="13355"/>
                </a:lnTo>
                <a:lnTo>
                  <a:pt x="0" y="5355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11" name="组合 10"/>
          <p:cNvGrpSpPr/>
          <p:nvPr/>
        </p:nvGrpSpPr>
        <p:grpSpPr>
          <a:xfrm>
            <a:off x="4824328" y="2910520"/>
            <a:ext cx="705542" cy="450160"/>
            <a:chOff x="5039741" y="3208161"/>
            <a:chExt cx="597546" cy="457491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4" name="组合 13"/>
          <p:cNvGrpSpPr/>
          <p:nvPr/>
        </p:nvGrpSpPr>
        <p:grpSpPr>
          <a:xfrm>
            <a:off x="4824328" y="2910520"/>
            <a:ext cx="705542" cy="450160"/>
            <a:chOff x="5039741" y="3208161"/>
            <a:chExt cx="597546" cy="45749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7" name="直接连接符 16"/>
          <p:cNvCxnSpPr/>
          <p:nvPr/>
        </p:nvCxnSpPr>
        <p:spPr>
          <a:xfrm>
            <a:off x="4530315" y="3059381"/>
            <a:ext cx="0" cy="1066918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4530315" y="3059381"/>
            <a:ext cx="0" cy="1066918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9" name="组合 18"/>
          <p:cNvGrpSpPr/>
          <p:nvPr/>
        </p:nvGrpSpPr>
        <p:grpSpPr>
          <a:xfrm>
            <a:off x="4835292" y="2699699"/>
            <a:ext cx="2305227" cy="1317624"/>
            <a:chOff x="5039741" y="3208161"/>
            <a:chExt cx="597546" cy="457491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4819795" y="2480073"/>
            <a:ext cx="3059940" cy="1137035"/>
            <a:chOff x="5039741" y="3208161"/>
            <a:chExt cx="597546" cy="457491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5" name="任意多边形: 形状 191"/>
          <p:cNvSpPr/>
          <p:nvPr/>
        </p:nvSpPr>
        <p:spPr>
          <a:xfrm>
            <a:off x="4817242" y="2057701"/>
            <a:ext cx="4809684" cy="1399342"/>
          </a:xfrm>
          <a:custGeom>
            <a:avLst/>
            <a:gdLst>
              <a:gd name="connsiteX0" fmla="*/ 0 w 4762500"/>
              <a:gd name="connsiteY0" fmla="*/ 0 h 1600200"/>
              <a:gd name="connsiteX1" fmla="*/ 4762500 w 4762500"/>
              <a:gd name="connsiteY1" fmla="*/ 0 h 1600200"/>
              <a:gd name="connsiteX2" fmla="*/ 4762500 w 4762500"/>
              <a:gd name="connsiteY2" fmla="*/ 1600200 h 1600200"/>
              <a:gd name="connsiteX0-1" fmla="*/ 0 w 4762500"/>
              <a:gd name="connsiteY0-2" fmla="*/ 0 h 1593057"/>
              <a:gd name="connsiteX1-3" fmla="*/ 4762500 w 4762500"/>
              <a:gd name="connsiteY1-4" fmla="*/ 0 h 1593057"/>
              <a:gd name="connsiteX2-5" fmla="*/ 4762500 w 4762500"/>
              <a:gd name="connsiteY2-6" fmla="*/ 1593057 h 1593057"/>
              <a:gd name="connsiteX0-7" fmla="*/ 0 w 4762500"/>
              <a:gd name="connsiteY0-8" fmla="*/ 0 h 1600201"/>
              <a:gd name="connsiteX1-9" fmla="*/ 4762500 w 4762500"/>
              <a:gd name="connsiteY1-10" fmla="*/ 0 h 1600201"/>
              <a:gd name="connsiteX2-11" fmla="*/ 4762500 w 4762500"/>
              <a:gd name="connsiteY2-12" fmla="*/ 1600201 h 16002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762500" h="1600201">
                <a:moveTo>
                  <a:pt x="0" y="0"/>
                </a:moveTo>
                <a:lnTo>
                  <a:pt x="4762500" y="0"/>
                </a:lnTo>
                <a:lnTo>
                  <a:pt x="4762500" y="1600201"/>
                </a:lnTo>
              </a:path>
            </a:pathLst>
          </a:cu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26" name="组合 25"/>
          <p:cNvGrpSpPr/>
          <p:nvPr/>
        </p:nvGrpSpPr>
        <p:grpSpPr>
          <a:xfrm>
            <a:off x="4806802" y="1846515"/>
            <a:ext cx="6006406" cy="1849765"/>
            <a:chOff x="5039741" y="3208161"/>
            <a:chExt cx="597546" cy="457491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5637287" y="3208161"/>
              <a:ext cx="0" cy="457491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5039741" y="3208161"/>
              <a:ext cx="597546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9" name="直接连接符 28"/>
          <p:cNvCxnSpPr/>
          <p:nvPr/>
        </p:nvCxnSpPr>
        <p:spPr>
          <a:xfrm>
            <a:off x="7879360" y="2480143"/>
            <a:ext cx="0" cy="1137035"/>
          </a:xfrm>
          <a:prstGeom prst="line">
            <a:avLst/>
          </a:prstGeom>
          <a:noFill/>
          <a:ln w="5080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7140144" y="2699769"/>
            <a:ext cx="0" cy="1317624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6096000" y="4103817"/>
            <a:ext cx="924532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4163957" y="4684655"/>
            <a:ext cx="65804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任意多边形: 形状 256"/>
          <p:cNvSpPr/>
          <p:nvPr/>
        </p:nvSpPr>
        <p:spPr>
          <a:xfrm flipV="1">
            <a:off x="4656893" y="4239043"/>
            <a:ext cx="177578" cy="98981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34" name="直接连接符 33"/>
          <p:cNvCxnSpPr/>
          <p:nvPr/>
        </p:nvCxnSpPr>
        <p:spPr>
          <a:xfrm>
            <a:off x="3843271" y="3991264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3829269" y="3726461"/>
            <a:ext cx="100424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6" name="矩形 35"/>
          <p:cNvSpPr/>
          <p:nvPr/>
        </p:nvSpPr>
        <p:spPr>
          <a:xfrm>
            <a:off x="4802711" y="1600188"/>
            <a:ext cx="949299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MemtoReg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802712" y="1809633"/>
            <a:ext cx="92166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MemWrite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802712" y="2019079"/>
            <a:ext cx="67518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802712" y="2228525"/>
            <a:ext cx="657552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AluOP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802712" y="2448884"/>
            <a:ext cx="76174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ALUSrc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507855" y="3015520"/>
            <a:ext cx="6944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RegDst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802712" y="2658329"/>
            <a:ext cx="836704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RegWrite</a:t>
            </a:r>
            <a:endParaRPr lang="zh-CN" altLang="en-US" sz="1325" baseline="-250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8931100" y="2268428"/>
            <a:ext cx="61908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PCSrc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889290" y="3491949"/>
            <a:ext cx="239223" cy="42955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45" name="直接连接符 44"/>
          <p:cNvCxnSpPr/>
          <p:nvPr/>
        </p:nvCxnSpPr>
        <p:spPr>
          <a:xfrm flipV="1">
            <a:off x="2009606" y="3924732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/>
          <p:cNvSpPr/>
          <p:nvPr/>
        </p:nvSpPr>
        <p:spPr>
          <a:xfrm>
            <a:off x="1773399" y="3969649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7" name="直接连接符 46"/>
          <p:cNvCxnSpPr>
            <a:endCxn id="44" idx="1"/>
          </p:cNvCxnSpPr>
          <p:nvPr/>
        </p:nvCxnSpPr>
        <p:spPr>
          <a:xfrm>
            <a:off x="1594652" y="3706276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2133425" y="3710864"/>
            <a:ext cx="32528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48"/>
          <p:cNvSpPr/>
          <p:nvPr/>
        </p:nvSpPr>
        <p:spPr>
          <a:xfrm>
            <a:off x="1809300" y="3171390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2450577" y="3401153"/>
            <a:ext cx="895565" cy="1370404"/>
            <a:chOff x="2153669" y="3581315"/>
            <a:chExt cx="981236" cy="1387999"/>
          </a:xfrm>
        </p:grpSpPr>
        <p:sp>
          <p:nvSpPr>
            <p:cNvPr id="51" name="矩形 50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52" name="矩形 51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5" name="矩形 54"/>
          <p:cNvSpPr/>
          <p:nvPr/>
        </p:nvSpPr>
        <p:spPr>
          <a:xfrm>
            <a:off x="3257818" y="3462587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962038" y="5410015"/>
            <a:ext cx="205122" cy="296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2282760" y="5569819"/>
            <a:ext cx="351575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任意多边形: 形状 251"/>
          <p:cNvSpPr/>
          <p:nvPr/>
        </p:nvSpPr>
        <p:spPr>
          <a:xfrm>
            <a:off x="2943615" y="5332794"/>
            <a:ext cx="398480" cy="700114"/>
          </a:xfrm>
          <a:custGeom>
            <a:avLst/>
            <a:gdLst>
              <a:gd name="connsiteX0" fmla="*/ 0 w 234950"/>
              <a:gd name="connsiteY0" fmla="*/ 0 h 812800"/>
              <a:gd name="connsiteX1" fmla="*/ 234950 w 234950"/>
              <a:gd name="connsiteY1" fmla="*/ 0 h 812800"/>
              <a:gd name="connsiteX2" fmla="*/ 234950 w 234950"/>
              <a:gd name="connsiteY2" fmla="*/ 812800 h 81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950" h="812800">
                <a:moveTo>
                  <a:pt x="0" y="0"/>
                </a:moveTo>
                <a:lnTo>
                  <a:pt x="234950" y="0"/>
                </a:lnTo>
                <a:lnTo>
                  <a:pt x="234950" y="812800"/>
                </a:lnTo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59" name="矩形 58"/>
          <p:cNvSpPr/>
          <p:nvPr/>
        </p:nvSpPr>
        <p:spPr>
          <a:xfrm>
            <a:off x="3065578" y="5066683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3771316" y="2688140"/>
            <a:ext cx="356188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3786171" y="3756204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787905" y="3502575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987988" y="5461635"/>
            <a:ext cx="101983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6046701" y="5553839"/>
            <a:ext cx="8178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837899" y="3360679"/>
            <a:ext cx="1343926" cy="1536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66" name="矩形 65"/>
          <p:cNvSpPr/>
          <p:nvPr/>
        </p:nvSpPr>
        <p:spPr>
          <a:xfrm>
            <a:off x="4823256" y="3570945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824328" y="3875159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818000" y="4205081"/>
            <a:ext cx="42992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4823256" y="4541354"/>
            <a:ext cx="46839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5316892" y="3325515"/>
            <a:ext cx="449162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178608" y="4308030"/>
            <a:ext cx="86434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寄存器堆</a:t>
            </a:r>
            <a:endParaRPr lang="zh-CN" altLang="en-US" sz="1325" b="1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866794" y="3580682"/>
            <a:ext cx="38343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5859075" y="3978388"/>
            <a:ext cx="38343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4386030" y="4085915"/>
            <a:ext cx="269626" cy="509573"/>
            <a:chOff x="4451072" y="4543951"/>
            <a:chExt cx="284372" cy="537440"/>
          </a:xfrm>
        </p:grpSpPr>
        <p:sp>
          <p:nvSpPr>
            <p:cNvPr id="75" name="流程图: 手动操作 74"/>
            <p:cNvSpPr/>
            <p:nvPr/>
          </p:nvSpPr>
          <p:spPr>
            <a:xfrm rot="16200000">
              <a:off x="4335027" y="4701403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76" name="矩形 75"/>
            <p:cNvSpPr/>
            <p:nvPr/>
          </p:nvSpPr>
          <p:spPr>
            <a:xfrm>
              <a:off x="4451072" y="4543951"/>
              <a:ext cx="284372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7" name="流程图: 手动操作 76"/>
          <p:cNvSpPr/>
          <p:nvPr/>
        </p:nvSpPr>
        <p:spPr>
          <a:xfrm rot="16200000">
            <a:off x="1267655" y="3598096"/>
            <a:ext cx="505805" cy="214765"/>
          </a:xfrm>
          <a:prstGeom prst="flowChartManualOperation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78" name="矩形 77"/>
          <p:cNvSpPr/>
          <p:nvPr/>
        </p:nvSpPr>
        <p:spPr>
          <a:xfrm>
            <a:off x="1354929" y="3446882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0686765" y="3624711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0" name="直接连接符 79"/>
          <p:cNvCxnSpPr/>
          <p:nvPr/>
        </p:nvCxnSpPr>
        <p:spPr>
          <a:xfrm>
            <a:off x="6169641" y="3726462"/>
            <a:ext cx="147681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>
            <a:off x="7448454" y="5498686"/>
            <a:ext cx="329714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组合 81"/>
          <p:cNvGrpSpPr/>
          <p:nvPr/>
        </p:nvGrpSpPr>
        <p:grpSpPr>
          <a:xfrm>
            <a:off x="7003106" y="5283899"/>
            <a:ext cx="461986" cy="523995"/>
            <a:chOff x="7239187" y="4876233"/>
            <a:chExt cx="506180" cy="574121"/>
          </a:xfrm>
        </p:grpSpPr>
        <p:sp>
          <p:nvSpPr>
            <p:cNvPr id="83" name="平行四边形 82"/>
            <p:cNvSpPr/>
            <p:nvPr/>
          </p:nvSpPr>
          <p:spPr>
            <a:xfrm rot="4500000">
              <a:off x="7216515" y="4946030"/>
              <a:ext cx="574121" cy="434528"/>
            </a:xfrm>
            <a:prstGeom prst="parallelogram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4" name="矩形 83"/>
            <p:cNvSpPr/>
            <p:nvPr/>
          </p:nvSpPr>
          <p:spPr>
            <a:xfrm>
              <a:off x="7239187" y="4999635"/>
              <a:ext cx="50618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&lt;&lt;2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85" name="矩形 84"/>
          <p:cNvSpPr/>
          <p:nvPr/>
        </p:nvSpPr>
        <p:spPr>
          <a:xfrm>
            <a:off x="7972569" y="5645921"/>
            <a:ext cx="28084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8154117" y="5424194"/>
            <a:ext cx="88357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PCBranch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7" name="直接连接符 86"/>
          <p:cNvCxnSpPr/>
          <p:nvPr/>
        </p:nvCxnSpPr>
        <p:spPr>
          <a:xfrm flipV="1">
            <a:off x="7199625" y="4244584"/>
            <a:ext cx="441735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矩形 87"/>
          <p:cNvSpPr/>
          <p:nvPr/>
        </p:nvSpPr>
        <p:spPr>
          <a:xfrm>
            <a:off x="7184428" y="3934174"/>
            <a:ext cx="52450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SrcB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181088" y="3491949"/>
            <a:ext cx="5341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8027887" y="3479802"/>
            <a:ext cx="5806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8075634" y="3732317"/>
            <a:ext cx="96853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8058214" y="4299199"/>
            <a:ext cx="88319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3" name="直接连接符 92"/>
          <p:cNvCxnSpPr/>
          <p:nvPr/>
        </p:nvCxnSpPr>
        <p:spPr>
          <a:xfrm>
            <a:off x="8089818" y="4003179"/>
            <a:ext cx="116056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>
            <a:off x="9994588" y="4002408"/>
            <a:ext cx="73963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组合 94"/>
          <p:cNvGrpSpPr/>
          <p:nvPr/>
        </p:nvGrpSpPr>
        <p:grpSpPr>
          <a:xfrm>
            <a:off x="9188340" y="3428217"/>
            <a:ext cx="869365" cy="1361582"/>
            <a:chOff x="2106940" y="3477998"/>
            <a:chExt cx="952529" cy="1491834"/>
          </a:xfrm>
        </p:grpSpPr>
        <p:sp>
          <p:nvSpPr>
            <p:cNvPr id="96" name="矩形 95"/>
            <p:cNvSpPr/>
            <p:nvPr/>
          </p:nvSpPr>
          <p:spPr>
            <a:xfrm>
              <a:off x="2162583" y="3477998"/>
              <a:ext cx="828902" cy="14918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 dirty="0"/>
            </a:p>
          </p:txBody>
        </p:sp>
        <p:sp>
          <p:nvSpPr>
            <p:cNvPr id="97" name="矩形 96"/>
            <p:cNvSpPr/>
            <p:nvPr/>
          </p:nvSpPr>
          <p:spPr>
            <a:xfrm>
              <a:off x="2317534" y="3480984"/>
              <a:ext cx="492129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2597199" y="3861428"/>
              <a:ext cx="46227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2146656" y="3834566"/>
              <a:ext cx="337571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>
              <a:off x="2182706" y="4068361"/>
              <a:ext cx="760851" cy="5486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2106940" y="4556521"/>
              <a:ext cx="513205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9940770" y="3741591"/>
            <a:ext cx="8547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9961634" y="6241024"/>
            <a:ext cx="12326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WriteBackData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2797871" y="5151536"/>
            <a:ext cx="357790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+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7917148" y="5545896"/>
            <a:ext cx="357790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+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884901" y="6300194"/>
            <a:ext cx="123142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BranchAddress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7" name="直接连接符 106"/>
          <p:cNvCxnSpPr/>
          <p:nvPr/>
        </p:nvCxnSpPr>
        <p:spPr>
          <a:xfrm>
            <a:off x="3829269" y="2657676"/>
            <a:ext cx="0" cy="2999117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任意多边形: 形状 256"/>
          <p:cNvSpPr/>
          <p:nvPr/>
        </p:nvSpPr>
        <p:spPr>
          <a:xfrm flipV="1">
            <a:off x="10954343" y="3706275"/>
            <a:ext cx="208088" cy="145964"/>
          </a:xfrm>
          <a:custGeom>
            <a:avLst/>
            <a:gdLst>
              <a:gd name="connsiteX0" fmla="*/ 323850 w 323850"/>
              <a:gd name="connsiteY0" fmla="*/ 0 h 0"/>
              <a:gd name="connsiteX1" fmla="*/ 0 w 3238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3850">
                <a:moveTo>
                  <a:pt x="323850" y="0"/>
                </a:moveTo>
                <a:lnTo>
                  <a:pt x="0" y="0"/>
                </a:lnTo>
              </a:path>
            </a:pathLst>
          </a:cu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09" name="直接连接符 108"/>
          <p:cNvCxnSpPr>
            <a:stCxn id="108" idx="0"/>
          </p:cNvCxnSpPr>
          <p:nvPr/>
        </p:nvCxnSpPr>
        <p:spPr>
          <a:xfrm>
            <a:off x="11162431" y="3872500"/>
            <a:ext cx="8135" cy="2650300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3827881" y="4448589"/>
            <a:ext cx="57286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1" name="直接连接符 110"/>
          <p:cNvCxnSpPr/>
          <p:nvPr/>
        </p:nvCxnSpPr>
        <p:spPr>
          <a:xfrm>
            <a:off x="4163957" y="3991265"/>
            <a:ext cx="0" cy="243449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2" name="直接连接符 111"/>
          <p:cNvCxnSpPr/>
          <p:nvPr/>
        </p:nvCxnSpPr>
        <p:spPr>
          <a:xfrm>
            <a:off x="3829269" y="2657676"/>
            <a:ext cx="5030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3" name="直接连接符 112"/>
          <p:cNvCxnSpPr/>
          <p:nvPr/>
        </p:nvCxnSpPr>
        <p:spPr>
          <a:xfrm>
            <a:off x="3837130" y="5656792"/>
            <a:ext cx="10533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" name="直接连接符 113"/>
          <p:cNvCxnSpPr/>
          <p:nvPr/>
        </p:nvCxnSpPr>
        <p:spPr>
          <a:xfrm>
            <a:off x="4163957" y="4684655"/>
            <a:ext cx="0" cy="1838144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5" name="直接连接符 114"/>
          <p:cNvCxnSpPr/>
          <p:nvPr/>
        </p:nvCxnSpPr>
        <p:spPr>
          <a:xfrm>
            <a:off x="4163956" y="6522800"/>
            <a:ext cx="699652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6" name="直接连接符 115"/>
          <p:cNvCxnSpPr/>
          <p:nvPr/>
        </p:nvCxnSpPr>
        <p:spPr>
          <a:xfrm>
            <a:off x="9000571" y="3230918"/>
            <a:ext cx="1278915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7" name="直接连接符 116"/>
          <p:cNvCxnSpPr/>
          <p:nvPr/>
        </p:nvCxnSpPr>
        <p:spPr>
          <a:xfrm>
            <a:off x="9000571" y="3230919"/>
            <a:ext cx="0" cy="74690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8" name="直接连接符 117"/>
          <p:cNvCxnSpPr/>
          <p:nvPr/>
        </p:nvCxnSpPr>
        <p:spPr>
          <a:xfrm>
            <a:off x="10279487" y="3230919"/>
            <a:ext cx="0" cy="47535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9" name="直接连接符 118"/>
          <p:cNvCxnSpPr/>
          <p:nvPr/>
        </p:nvCxnSpPr>
        <p:spPr>
          <a:xfrm>
            <a:off x="10286437" y="3715134"/>
            <a:ext cx="44778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0" name="直接连接符 119"/>
          <p:cNvCxnSpPr/>
          <p:nvPr/>
        </p:nvCxnSpPr>
        <p:spPr>
          <a:xfrm>
            <a:off x="6461111" y="4580104"/>
            <a:ext cx="276347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1" name="直接连接符 120"/>
          <p:cNvCxnSpPr/>
          <p:nvPr/>
        </p:nvCxnSpPr>
        <p:spPr>
          <a:xfrm>
            <a:off x="6461110" y="4121419"/>
            <a:ext cx="0" cy="458685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2" name="直接连接符 121"/>
          <p:cNvCxnSpPr/>
          <p:nvPr/>
        </p:nvCxnSpPr>
        <p:spPr>
          <a:xfrm>
            <a:off x="6721225" y="4391176"/>
            <a:ext cx="0" cy="117345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3" name="直接连接符 122"/>
          <p:cNvCxnSpPr/>
          <p:nvPr/>
        </p:nvCxnSpPr>
        <p:spPr>
          <a:xfrm>
            <a:off x="6739617" y="4391561"/>
            <a:ext cx="27051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4" name="直接连接符 123"/>
          <p:cNvCxnSpPr/>
          <p:nvPr/>
        </p:nvCxnSpPr>
        <p:spPr>
          <a:xfrm>
            <a:off x="6096000" y="5581542"/>
            <a:ext cx="92453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5" name="直接连接符 124"/>
          <p:cNvCxnSpPr/>
          <p:nvPr/>
        </p:nvCxnSpPr>
        <p:spPr>
          <a:xfrm>
            <a:off x="3849771" y="2904264"/>
            <a:ext cx="49562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6" name="矩形 125"/>
          <p:cNvSpPr/>
          <p:nvPr/>
        </p:nvSpPr>
        <p:spPr>
          <a:xfrm>
            <a:off x="3777869" y="2447938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7" name="等腰三角形 126"/>
          <p:cNvSpPr/>
          <p:nvPr/>
        </p:nvSpPr>
        <p:spPr>
          <a:xfrm>
            <a:off x="1906626" y="3804047"/>
            <a:ext cx="205961" cy="115779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grpSp>
        <p:nvGrpSpPr>
          <p:cNvPr id="128" name="组合 127"/>
          <p:cNvGrpSpPr/>
          <p:nvPr/>
        </p:nvGrpSpPr>
        <p:grpSpPr>
          <a:xfrm>
            <a:off x="5245466" y="4776637"/>
            <a:ext cx="506870" cy="462158"/>
            <a:chOff x="1853728" y="4285666"/>
            <a:chExt cx="534589" cy="487432"/>
          </a:xfrm>
          <a:solidFill>
            <a:srgbClr val="FFCCFF"/>
          </a:solidFill>
        </p:grpSpPr>
        <p:cxnSp>
          <p:nvCxnSpPr>
            <p:cNvPr id="129" name="直接连接符 128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矩形 129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1" name="等腰三角形 130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9390718" y="4667968"/>
            <a:ext cx="506870" cy="462158"/>
            <a:chOff x="1853728" y="4285666"/>
            <a:chExt cx="534589" cy="487432"/>
          </a:xfrm>
          <a:solidFill>
            <a:srgbClr val="00B050"/>
          </a:solidFill>
        </p:grpSpPr>
        <p:cxnSp>
          <p:nvCxnSpPr>
            <p:cNvPr id="133" name="直接连接符 132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矩形 133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5" name="等腰三角形 134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136" name="直接连接符 135"/>
          <p:cNvCxnSpPr/>
          <p:nvPr/>
        </p:nvCxnSpPr>
        <p:spPr>
          <a:xfrm>
            <a:off x="3311953" y="3725222"/>
            <a:ext cx="51731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7" name="直接连接符 136"/>
          <p:cNvCxnSpPr/>
          <p:nvPr/>
        </p:nvCxnSpPr>
        <p:spPr>
          <a:xfrm>
            <a:off x="1203993" y="3565634"/>
            <a:ext cx="0" cy="2467274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>
            <a:off x="1203993" y="6032908"/>
            <a:ext cx="653668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9" name="直接连接符 138"/>
          <p:cNvCxnSpPr/>
          <p:nvPr/>
        </p:nvCxnSpPr>
        <p:spPr>
          <a:xfrm>
            <a:off x="8477764" y="5755209"/>
            <a:ext cx="0" cy="520773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>
            <a:off x="934083" y="6275982"/>
            <a:ext cx="751703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930896" y="3838807"/>
            <a:ext cx="0" cy="2437175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>
            <a:off x="930896" y="3838807"/>
            <a:ext cx="47473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3" name="直接连接符 142"/>
          <p:cNvCxnSpPr/>
          <p:nvPr/>
        </p:nvCxnSpPr>
        <p:spPr>
          <a:xfrm>
            <a:off x="1203993" y="3565634"/>
            <a:ext cx="20482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4" name="直接连接符 143"/>
          <p:cNvCxnSpPr/>
          <p:nvPr/>
        </p:nvCxnSpPr>
        <p:spPr>
          <a:xfrm>
            <a:off x="8184039" y="5755208"/>
            <a:ext cx="293726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接连接符 144"/>
          <p:cNvCxnSpPr/>
          <p:nvPr/>
        </p:nvCxnSpPr>
        <p:spPr>
          <a:xfrm>
            <a:off x="2282760" y="3726462"/>
            <a:ext cx="0" cy="1388782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连接符 145"/>
          <p:cNvCxnSpPr/>
          <p:nvPr/>
        </p:nvCxnSpPr>
        <p:spPr>
          <a:xfrm>
            <a:off x="2282760" y="5115243"/>
            <a:ext cx="339304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7" name="直接连接符 146"/>
          <p:cNvCxnSpPr/>
          <p:nvPr/>
        </p:nvCxnSpPr>
        <p:spPr>
          <a:xfrm>
            <a:off x="8538102" y="2367606"/>
            <a:ext cx="0" cy="1373984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8" name="直接连接符 147"/>
          <p:cNvCxnSpPr/>
          <p:nvPr/>
        </p:nvCxnSpPr>
        <p:spPr>
          <a:xfrm>
            <a:off x="8102928" y="3752624"/>
            <a:ext cx="435174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9" name="直接连接符 148"/>
          <p:cNvCxnSpPr/>
          <p:nvPr/>
        </p:nvCxnSpPr>
        <p:spPr>
          <a:xfrm>
            <a:off x="8538102" y="2367606"/>
            <a:ext cx="189925" cy="0"/>
          </a:xfrm>
          <a:prstGeom prst="line">
            <a:avLst/>
          </a:prstGeom>
          <a:noFill/>
          <a:ln w="19050" cap="sq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0" name="流程图: 延期 149"/>
          <p:cNvSpPr/>
          <p:nvPr/>
        </p:nvSpPr>
        <p:spPr>
          <a:xfrm>
            <a:off x="8742363" y="2207985"/>
            <a:ext cx="267302" cy="216548"/>
          </a:xfrm>
          <a:prstGeom prst="flowChartDelay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cxnSp>
        <p:nvCxnSpPr>
          <p:cNvPr id="151" name="直接连接符 150"/>
          <p:cNvCxnSpPr/>
          <p:nvPr/>
        </p:nvCxnSpPr>
        <p:spPr>
          <a:xfrm>
            <a:off x="9010191" y="2316259"/>
            <a:ext cx="264798" cy="0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2" name="直接连接符 151"/>
          <p:cNvCxnSpPr/>
          <p:nvPr/>
        </p:nvCxnSpPr>
        <p:spPr>
          <a:xfrm>
            <a:off x="9274988" y="1600187"/>
            <a:ext cx="0" cy="716072"/>
          </a:xfrm>
          <a:prstGeom prst="line">
            <a:avLst/>
          </a:prstGeom>
          <a:noFill/>
          <a:ln w="19050" cap="sq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3" name="直接连接符 152"/>
          <p:cNvCxnSpPr/>
          <p:nvPr/>
        </p:nvCxnSpPr>
        <p:spPr>
          <a:xfrm>
            <a:off x="1533730" y="1600187"/>
            <a:ext cx="7741258" cy="0"/>
          </a:xfrm>
          <a:prstGeom prst="line">
            <a:avLst/>
          </a:prstGeom>
          <a:noFill/>
          <a:ln w="3175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4" name="直接连接符 153"/>
          <p:cNvCxnSpPr/>
          <p:nvPr/>
        </p:nvCxnSpPr>
        <p:spPr>
          <a:xfrm>
            <a:off x="1520558" y="1600187"/>
            <a:ext cx="0" cy="1882334"/>
          </a:xfrm>
          <a:prstGeom prst="line">
            <a:avLst/>
          </a:prstGeom>
          <a:noFill/>
          <a:ln w="3175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5" name="矩形 154"/>
          <p:cNvSpPr/>
          <p:nvPr/>
        </p:nvSpPr>
        <p:spPr>
          <a:xfrm>
            <a:off x="660864" y="3425788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6" name="矩形 155"/>
          <p:cNvSpPr/>
          <p:nvPr/>
        </p:nvSpPr>
        <p:spPr>
          <a:xfrm>
            <a:off x="4114313" y="3432654"/>
            <a:ext cx="34015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57" name="矩形 156"/>
          <p:cNvSpPr/>
          <p:nvPr/>
        </p:nvSpPr>
        <p:spPr>
          <a:xfrm>
            <a:off x="4121543" y="3700202"/>
            <a:ext cx="32893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58" name="矩形 157"/>
          <p:cNvSpPr/>
          <p:nvPr/>
        </p:nvSpPr>
        <p:spPr>
          <a:xfrm>
            <a:off x="4114093" y="4194758"/>
            <a:ext cx="3674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rd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159" name="直接连接符 158"/>
          <p:cNvCxnSpPr/>
          <p:nvPr/>
        </p:nvCxnSpPr>
        <p:spPr>
          <a:xfrm>
            <a:off x="3806556" y="3724471"/>
            <a:ext cx="1004244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0" name="矩形 159"/>
          <p:cNvSpPr/>
          <p:nvPr/>
        </p:nvSpPr>
        <p:spPr>
          <a:xfrm>
            <a:off x="4802712" y="1809633"/>
            <a:ext cx="92166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MemWrite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1" name="组合 160"/>
          <p:cNvGrpSpPr/>
          <p:nvPr/>
        </p:nvGrpSpPr>
        <p:grpSpPr>
          <a:xfrm>
            <a:off x="4802712" y="2228526"/>
            <a:ext cx="3076649" cy="296556"/>
            <a:chOff x="5065360" y="2430566"/>
            <a:chExt cx="3244903" cy="312774"/>
          </a:xfrm>
        </p:grpSpPr>
        <p:cxnSp>
          <p:nvCxnSpPr>
            <p:cNvPr id="162" name="直接连接符 161"/>
            <p:cNvCxnSpPr/>
            <p:nvPr/>
          </p:nvCxnSpPr>
          <p:spPr>
            <a:xfrm>
              <a:off x="5082983" y="2695944"/>
              <a:ext cx="3227280" cy="0"/>
            </a:xfrm>
            <a:prstGeom prst="line">
              <a:avLst/>
            </a:prstGeom>
            <a:noFill/>
            <a:ln w="5080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3" name="矩形 162"/>
            <p:cNvSpPr/>
            <p:nvPr/>
          </p:nvSpPr>
          <p:spPr>
            <a:xfrm>
              <a:off x="5065360" y="2430566"/>
              <a:ext cx="693512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AluOP</a:t>
              </a:r>
              <a:endParaRPr lang="zh-CN" altLang="en-US" sz="1325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4" name="组合 163"/>
          <p:cNvGrpSpPr/>
          <p:nvPr/>
        </p:nvGrpSpPr>
        <p:grpSpPr>
          <a:xfrm>
            <a:off x="4802712" y="2448883"/>
            <a:ext cx="2337433" cy="296556"/>
            <a:chOff x="5065360" y="2662976"/>
            <a:chExt cx="2465261" cy="312774"/>
          </a:xfrm>
        </p:grpSpPr>
        <p:cxnSp>
          <p:nvCxnSpPr>
            <p:cNvPr id="165" name="直接连接符 164"/>
            <p:cNvCxnSpPr/>
            <p:nvPr/>
          </p:nvCxnSpPr>
          <p:spPr>
            <a:xfrm>
              <a:off x="5099327" y="2927581"/>
              <a:ext cx="2431294" cy="0"/>
            </a:xfrm>
            <a:prstGeom prst="line">
              <a:avLst/>
            </a:prstGeom>
            <a:noFill/>
            <a:ln w="19050" cap="sq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6" name="矩形 165"/>
            <p:cNvSpPr/>
            <p:nvPr/>
          </p:nvSpPr>
          <p:spPr>
            <a:xfrm>
              <a:off x="5065360" y="2662976"/>
              <a:ext cx="803405" cy="312774"/>
            </a:xfrm>
            <a:prstGeom prst="rect">
              <a:avLst/>
            </a:prstGeom>
            <a:noFill/>
            <a:ln w="19050" cap="sq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ALUSrc</a:t>
              </a:r>
              <a:endParaRPr lang="zh-CN" altLang="en-US" sz="1325" baseline="-250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7" name="矩形 166"/>
          <p:cNvSpPr/>
          <p:nvPr/>
        </p:nvSpPr>
        <p:spPr>
          <a:xfrm>
            <a:off x="8931100" y="2268428"/>
            <a:ext cx="61908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PCSrc</a:t>
            </a:r>
            <a:endParaRPr lang="zh-CN" altLang="en-US" sz="1325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8" name="直接连接符 167"/>
          <p:cNvCxnSpPr/>
          <p:nvPr/>
        </p:nvCxnSpPr>
        <p:spPr>
          <a:xfrm flipV="1">
            <a:off x="2009606" y="3924732"/>
            <a:ext cx="0" cy="95627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矩形 168"/>
          <p:cNvSpPr/>
          <p:nvPr/>
        </p:nvSpPr>
        <p:spPr>
          <a:xfrm>
            <a:off x="1773399" y="3969649"/>
            <a:ext cx="50687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32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0" name="直接连接符 169"/>
          <p:cNvCxnSpPr>
            <a:endCxn id="218" idx="1"/>
          </p:cNvCxnSpPr>
          <p:nvPr/>
        </p:nvCxnSpPr>
        <p:spPr>
          <a:xfrm>
            <a:off x="1594652" y="3706276"/>
            <a:ext cx="294637" cy="448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矩形 170"/>
          <p:cNvSpPr/>
          <p:nvPr/>
        </p:nvSpPr>
        <p:spPr>
          <a:xfrm>
            <a:off x="1809300" y="3171390"/>
            <a:ext cx="434734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172" name="矩形 171"/>
          <p:cNvSpPr/>
          <p:nvPr/>
        </p:nvSpPr>
        <p:spPr>
          <a:xfrm>
            <a:off x="3257818" y="3462587"/>
            <a:ext cx="622286" cy="2674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14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3" name="矩形 172"/>
          <p:cNvSpPr/>
          <p:nvPr/>
        </p:nvSpPr>
        <p:spPr>
          <a:xfrm>
            <a:off x="1962038" y="5410015"/>
            <a:ext cx="205122" cy="296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4" name="矩形 173"/>
          <p:cNvSpPr/>
          <p:nvPr/>
        </p:nvSpPr>
        <p:spPr>
          <a:xfrm>
            <a:off x="3065578" y="5066683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5" name="矩形 174"/>
          <p:cNvSpPr/>
          <p:nvPr/>
        </p:nvSpPr>
        <p:spPr>
          <a:xfrm>
            <a:off x="3771316" y="2688140"/>
            <a:ext cx="356188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矩形 175"/>
          <p:cNvSpPr/>
          <p:nvPr/>
        </p:nvSpPr>
        <p:spPr>
          <a:xfrm>
            <a:off x="3786171" y="3756204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7" name="矩形 176"/>
          <p:cNvSpPr/>
          <p:nvPr/>
        </p:nvSpPr>
        <p:spPr>
          <a:xfrm>
            <a:off x="3787905" y="3502575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8" name="矩形 177"/>
          <p:cNvSpPr/>
          <p:nvPr/>
        </p:nvSpPr>
        <p:spPr>
          <a:xfrm>
            <a:off x="3771135" y="4247235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9" name="矩形 178"/>
          <p:cNvSpPr/>
          <p:nvPr/>
        </p:nvSpPr>
        <p:spPr>
          <a:xfrm>
            <a:off x="3771188" y="5423806"/>
            <a:ext cx="423514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15:0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0" name="矩形 179"/>
          <p:cNvSpPr/>
          <p:nvPr/>
        </p:nvSpPr>
        <p:spPr>
          <a:xfrm>
            <a:off x="4987988" y="5461635"/>
            <a:ext cx="101983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 Extend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1" name="矩形 180"/>
          <p:cNvSpPr/>
          <p:nvPr/>
        </p:nvSpPr>
        <p:spPr>
          <a:xfrm>
            <a:off x="6046701" y="5553839"/>
            <a:ext cx="817853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SignImm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2" name="直接连接符 181"/>
          <p:cNvCxnSpPr/>
          <p:nvPr/>
        </p:nvCxnSpPr>
        <p:spPr>
          <a:xfrm>
            <a:off x="6169641" y="3726462"/>
            <a:ext cx="1476815" cy="1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矩形 182"/>
          <p:cNvSpPr/>
          <p:nvPr/>
        </p:nvSpPr>
        <p:spPr>
          <a:xfrm>
            <a:off x="7972569" y="5645921"/>
            <a:ext cx="28084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8154117" y="5424194"/>
            <a:ext cx="88357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PCBranch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5" name="直接连接符 184"/>
          <p:cNvCxnSpPr>
            <a:stCxn id="270" idx="2"/>
          </p:cNvCxnSpPr>
          <p:nvPr/>
        </p:nvCxnSpPr>
        <p:spPr>
          <a:xfrm flipV="1">
            <a:off x="7237156" y="4234477"/>
            <a:ext cx="436624" cy="3344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矩形 185"/>
          <p:cNvSpPr/>
          <p:nvPr/>
        </p:nvSpPr>
        <p:spPr>
          <a:xfrm>
            <a:off x="7181088" y="3491949"/>
            <a:ext cx="5341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7" name="矩形 186"/>
          <p:cNvSpPr/>
          <p:nvPr/>
        </p:nvSpPr>
        <p:spPr>
          <a:xfrm>
            <a:off x="8027887" y="3479802"/>
            <a:ext cx="58060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" name="矩形 187"/>
          <p:cNvSpPr/>
          <p:nvPr/>
        </p:nvSpPr>
        <p:spPr>
          <a:xfrm>
            <a:off x="8075634" y="3732317"/>
            <a:ext cx="96853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ALUResult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8058214" y="4299199"/>
            <a:ext cx="883190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0" name="直接连接符 189"/>
          <p:cNvCxnSpPr/>
          <p:nvPr/>
        </p:nvCxnSpPr>
        <p:spPr>
          <a:xfrm>
            <a:off x="8089818" y="4003179"/>
            <a:ext cx="1160567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直接连接符 190"/>
          <p:cNvCxnSpPr/>
          <p:nvPr/>
        </p:nvCxnSpPr>
        <p:spPr>
          <a:xfrm>
            <a:off x="9994588" y="4002408"/>
            <a:ext cx="73963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2" name="组合 191"/>
          <p:cNvGrpSpPr/>
          <p:nvPr/>
        </p:nvGrpSpPr>
        <p:grpSpPr>
          <a:xfrm>
            <a:off x="9188340" y="3428217"/>
            <a:ext cx="869365" cy="1361582"/>
            <a:chOff x="2106940" y="3477998"/>
            <a:chExt cx="952529" cy="1491834"/>
          </a:xfrm>
        </p:grpSpPr>
        <p:sp>
          <p:nvSpPr>
            <p:cNvPr id="193" name="矩形 192"/>
            <p:cNvSpPr/>
            <p:nvPr/>
          </p:nvSpPr>
          <p:spPr>
            <a:xfrm>
              <a:off x="2162583" y="3477998"/>
              <a:ext cx="828902" cy="149183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 dirty="0"/>
            </a:p>
          </p:txBody>
        </p:sp>
        <p:sp>
          <p:nvSpPr>
            <p:cNvPr id="194" name="矩形 193"/>
            <p:cNvSpPr/>
            <p:nvPr/>
          </p:nvSpPr>
          <p:spPr>
            <a:xfrm>
              <a:off x="2317534" y="3480984"/>
              <a:ext cx="492129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5" name="矩形 194"/>
            <p:cNvSpPr/>
            <p:nvPr/>
          </p:nvSpPr>
          <p:spPr>
            <a:xfrm>
              <a:off x="2597199" y="3861428"/>
              <a:ext cx="46227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6" name="矩形 195"/>
            <p:cNvSpPr/>
            <p:nvPr/>
          </p:nvSpPr>
          <p:spPr>
            <a:xfrm>
              <a:off x="2146656" y="3834566"/>
              <a:ext cx="337571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7" name="矩形 196"/>
            <p:cNvSpPr/>
            <p:nvPr/>
          </p:nvSpPr>
          <p:spPr>
            <a:xfrm>
              <a:off x="2182706" y="4068361"/>
              <a:ext cx="760851" cy="5486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  <a:endParaRPr lang="en-US" altLang="zh-CN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8" name="矩形 197"/>
            <p:cNvSpPr/>
            <p:nvPr/>
          </p:nvSpPr>
          <p:spPr>
            <a:xfrm>
              <a:off x="2106940" y="4556521"/>
              <a:ext cx="513205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9" name="矩形 198"/>
          <p:cNvSpPr/>
          <p:nvPr/>
        </p:nvSpPr>
        <p:spPr>
          <a:xfrm>
            <a:off x="9940770" y="3741591"/>
            <a:ext cx="854721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ReadData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" name="矩形 199"/>
          <p:cNvSpPr/>
          <p:nvPr/>
        </p:nvSpPr>
        <p:spPr>
          <a:xfrm>
            <a:off x="9961634" y="6241024"/>
            <a:ext cx="123264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WriteBackData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1" name="组合 200"/>
          <p:cNvGrpSpPr/>
          <p:nvPr/>
        </p:nvGrpSpPr>
        <p:grpSpPr>
          <a:xfrm>
            <a:off x="2625016" y="4924650"/>
            <a:ext cx="530644" cy="860645"/>
            <a:chOff x="2768573" y="5274135"/>
            <a:chExt cx="559664" cy="907711"/>
          </a:xfrm>
        </p:grpSpPr>
        <p:sp>
          <p:nvSpPr>
            <p:cNvPr id="202" name="任意多边形: 形状 323"/>
            <p:cNvSpPr/>
            <p:nvPr/>
          </p:nvSpPr>
          <p:spPr>
            <a:xfrm>
              <a:off x="2768573" y="5274135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03" name="矩形 202"/>
            <p:cNvSpPr/>
            <p:nvPr/>
          </p:nvSpPr>
          <p:spPr>
            <a:xfrm>
              <a:off x="2950880" y="5513430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04" name="组合 203"/>
          <p:cNvGrpSpPr/>
          <p:nvPr/>
        </p:nvGrpSpPr>
        <p:grpSpPr>
          <a:xfrm>
            <a:off x="7740670" y="5324887"/>
            <a:ext cx="534262" cy="860645"/>
            <a:chOff x="8163994" y="5696260"/>
            <a:chExt cx="563480" cy="907711"/>
          </a:xfrm>
        </p:grpSpPr>
        <p:sp>
          <p:nvSpPr>
            <p:cNvPr id="205" name="任意多边形: 形状 323"/>
            <p:cNvSpPr/>
            <p:nvPr/>
          </p:nvSpPr>
          <p:spPr>
            <a:xfrm>
              <a:off x="8163994" y="5696260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06" name="矩形 205"/>
            <p:cNvSpPr/>
            <p:nvPr/>
          </p:nvSpPr>
          <p:spPr>
            <a:xfrm>
              <a:off x="8350117" y="5929356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207" name="矩形 206"/>
          <p:cNvSpPr/>
          <p:nvPr/>
        </p:nvSpPr>
        <p:spPr>
          <a:xfrm>
            <a:off x="884901" y="6300194"/>
            <a:ext cx="1231427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BranchAddress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8" name="直接连接符 207"/>
          <p:cNvCxnSpPr/>
          <p:nvPr/>
        </p:nvCxnSpPr>
        <p:spPr>
          <a:xfrm>
            <a:off x="3829269" y="2657676"/>
            <a:ext cx="0" cy="2988245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直接连接符 208"/>
          <p:cNvCxnSpPr/>
          <p:nvPr/>
        </p:nvCxnSpPr>
        <p:spPr>
          <a:xfrm>
            <a:off x="4176690" y="4234713"/>
            <a:ext cx="238276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0" name="直接连接符 209"/>
          <p:cNvCxnSpPr/>
          <p:nvPr/>
        </p:nvCxnSpPr>
        <p:spPr>
          <a:xfrm>
            <a:off x="3829269" y="2657676"/>
            <a:ext cx="50308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1" name="直接连接符 210"/>
          <p:cNvCxnSpPr/>
          <p:nvPr/>
        </p:nvCxnSpPr>
        <p:spPr>
          <a:xfrm>
            <a:off x="6461111" y="4580104"/>
            <a:ext cx="276347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2" name="直接连接符 211"/>
          <p:cNvCxnSpPr/>
          <p:nvPr/>
        </p:nvCxnSpPr>
        <p:spPr>
          <a:xfrm>
            <a:off x="6461110" y="4121420"/>
            <a:ext cx="0" cy="431607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3" name="直接连接符 212"/>
          <p:cNvCxnSpPr/>
          <p:nvPr/>
        </p:nvCxnSpPr>
        <p:spPr>
          <a:xfrm>
            <a:off x="6721225" y="4406223"/>
            <a:ext cx="0" cy="1173451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4" name="直接连接符 213"/>
          <p:cNvCxnSpPr/>
          <p:nvPr/>
        </p:nvCxnSpPr>
        <p:spPr>
          <a:xfrm>
            <a:off x="6739617" y="4391561"/>
            <a:ext cx="27051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5" name="直接连接符 214"/>
          <p:cNvCxnSpPr/>
          <p:nvPr/>
        </p:nvCxnSpPr>
        <p:spPr>
          <a:xfrm>
            <a:off x="3849771" y="2904264"/>
            <a:ext cx="49562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6" name="矩形 215"/>
          <p:cNvSpPr/>
          <p:nvPr/>
        </p:nvSpPr>
        <p:spPr>
          <a:xfrm>
            <a:off x="3777869" y="2447938"/>
            <a:ext cx="490840" cy="2528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31:26</a:t>
            </a:r>
            <a:endParaRPr lang="zh-CN" altLang="en-US" sz="104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17" name="组合 216"/>
          <p:cNvGrpSpPr/>
          <p:nvPr/>
        </p:nvGrpSpPr>
        <p:grpSpPr>
          <a:xfrm>
            <a:off x="1889290" y="3491949"/>
            <a:ext cx="239223" cy="429550"/>
            <a:chOff x="1992610" y="3763083"/>
            <a:chExt cx="252305" cy="453041"/>
          </a:xfrm>
        </p:grpSpPr>
        <p:sp>
          <p:nvSpPr>
            <p:cNvPr id="218" name="矩形 217"/>
            <p:cNvSpPr/>
            <p:nvPr/>
          </p:nvSpPr>
          <p:spPr>
            <a:xfrm>
              <a:off x="1992610" y="3763083"/>
              <a:ext cx="252305" cy="453041"/>
            </a:xfrm>
            <a:prstGeom prst="rect">
              <a:avLst/>
            </a:prstGeom>
            <a:solidFill>
              <a:srgbClr val="59B2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19" name="等腰三角形 218"/>
            <p:cNvSpPr/>
            <p:nvPr/>
          </p:nvSpPr>
          <p:spPr>
            <a:xfrm>
              <a:off x="2010894" y="4092249"/>
              <a:ext cx="217225" cy="122111"/>
            </a:xfrm>
            <a:prstGeom prst="triangle">
              <a:avLst/>
            </a:prstGeom>
            <a:solidFill>
              <a:srgbClr val="59B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9390718" y="4667968"/>
            <a:ext cx="506870" cy="462158"/>
            <a:chOff x="1853728" y="4285666"/>
            <a:chExt cx="534589" cy="487432"/>
          </a:xfrm>
          <a:solidFill>
            <a:srgbClr val="00B050"/>
          </a:solidFill>
        </p:grpSpPr>
        <p:cxnSp>
          <p:nvCxnSpPr>
            <p:cNvPr id="221" name="直接连接符 220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2" name="矩形 221"/>
            <p:cNvSpPr/>
            <p:nvPr/>
          </p:nvSpPr>
          <p:spPr>
            <a:xfrm>
              <a:off x="1853728" y="4460324"/>
              <a:ext cx="534589" cy="3127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3" name="等腰三角形 222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</p:grpSp>
      <p:cxnSp>
        <p:nvCxnSpPr>
          <p:cNvPr id="224" name="直接连接符 223"/>
          <p:cNvCxnSpPr/>
          <p:nvPr/>
        </p:nvCxnSpPr>
        <p:spPr>
          <a:xfrm>
            <a:off x="3311953" y="3725222"/>
            <a:ext cx="517316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25" name="组合 224"/>
          <p:cNvGrpSpPr/>
          <p:nvPr/>
        </p:nvGrpSpPr>
        <p:grpSpPr>
          <a:xfrm>
            <a:off x="4802712" y="2019079"/>
            <a:ext cx="4472277" cy="1733545"/>
            <a:chOff x="4802712" y="2095279"/>
            <a:chExt cx="4472277" cy="1733545"/>
          </a:xfrm>
        </p:grpSpPr>
        <p:cxnSp>
          <p:nvCxnSpPr>
            <p:cNvPr id="226" name="直接连接符 225"/>
            <p:cNvCxnSpPr/>
            <p:nvPr/>
          </p:nvCxnSpPr>
          <p:spPr>
            <a:xfrm>
              <a:off x="8538102" y="2443806"/>
              <a:ext cx="189925" cy="0"/>
            </a:xfrm>
            <a:prstGeom prst="line">
              <a:avLst/>
            </a:prstGeom>
            <a:noFill/>
            <a:ln w="31750" cap="sq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27" name="组合 226"/>
            <p:cNvGrpSpPr/>
            <p:nvPr/>
          </p:nvGrpSpPr>
          <p:grpSpPr>
            <a:xfrm>
              <a:off x="4802712" y="2095279"/>
              <a:ext cx="4472277" cy="1733545"/>
              <a:chOff x="4802712" y="2095279"/>
              <a:chExt cx="4472277" cy="1733545"/>
            </a:xfrm>
          </p:grpSpPr>
          <p:grpSp>
            <p:nvGrpSpPr>
              <p:cNvPr id="228" name="组合 227"/>
              <p:cNvGrpSpPr/>
              <p:nvPr/>
            </p:nvGrpSpPr>
            <p:grpSpPr>
              <a:xfrm>
                <a:off x="4802712" y="2095279"/>
                <a:ext cx="3925315" cy="296556"/>
                <a:chOff x="5065360" y="2209666"/>
                <a:chExt cx="4139981" cy="312774"/>
              </a:xfrm>
            </p:grpSpPr>
            <p:cxnSp>
              <p:nvCxnSpPr>
                <p:cNvPr id="233" name="直接连接符 232"/>
                <p:cNvCxnSpPr/>
                <p:nvPr/>
              </p:nvCxnSpPr>
              <p:spPr>
                <a:xfrm>
                  <a:off x="5073891" y="2472651"/>
                  <a:ext cx="4131450" cy="0"/>
                </a:xfrm>
                <a:prstGeom prst="line">
                  <a:avLst/>
                </a:prstGeom>
                <a:noFill/>
                <a:ln w="31750" cap="sq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234" name="矩形 233"/>
                <p:cNvSpPr/>
                <p:nvPr/>
              </p:nvSpPr>
              <p:spPr>
                <a:xfrm>
                  <a:off x="5065360" y="2209666"/>
                  <a:ext cx="712109" cy="31277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1325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Branch</a:t>
                  </a:r>
                  <a:endParaRPr lang="zh-CN" altLang="en-US" sz="1325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29" name="直接连接符 228"/>
              <p:cNvCxnSpPr/>
              <p:nvPr/>
            </p:nvCxnSpPr>
            <p:spPr>
              <a:xfrm>
                <a:off x="8538102" y="2443806"/>
                <a:ext cx="0" cy="1373984"/>
              </a:xfrm>
              <a:prstGeom prst="line">
                <a:avLst/>
              </a:prstGeom>
              <a:noFill/>
              <a:ln w="31750" cap="sq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0" name="直接连接符 229"/>
              <p:cNvCxnSpPr/>
              <p:nvPr/>
            </p:nvCxnSpPr>
            <p:spPr>
              <a:xfrm>
                <a:off x="8102928" y="3828824"/>
                <a:ext cx="435174" cy="0"/>
              </a:xfrm>
              <a:prstGeom prst="line">
                <a:avLst/>
              </a:prstGeom>
              <a:noFill/>
              <a:ln w="31750" cap="sq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31" name="流程图: 延期 230"/>
              <p:cNvSpPr/>
              <p:nvPr/>
            </p:nvSpPr>
            <p:spPr>
              <a:xfrm>
                <a:off x="8742363" y="2284185"/>
                <a:ext cx="267302" cy="216548"/>
              </a:xfrm>
              <a:prstGeom prst="flowChartDelay">
                <a:avLst/>
              </a:prstGeom>
              <a:noFill/>
              <a:ln w="317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cxnSp>
            <p:nvCxnSpPr>
              <p:cNvPr id="232" name="直接连接符 231"/>
              <p:cNvCxnSpPr/>
              <p:nvPr/>
            </p:nvCxnSpPr>
            <p:spPr>
              <a:xfrm>
                <a:off x="9010191" y="2392459"/>
                <a:ext cx="264798" cy="0"/>
              </a:xfrm>
              <a:prstGeom prst="line">
                <a:avLst/>
              </a:prstGeom>
              <a:noFill/>
              <a:ln w="31750" cap="sq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cxnSp>
        <p:nvCxnSpPr>
          <p:cNvPr id="235" name="直接连接符 234"/>
          <p:cNvCxnSpPr/>
          <p:nvPr/>
        </p:nvCxnSpPr>
        <p:spPr>
          <a:xfrm>
            <a:off x="9274988" y="1600187"/>
            <a:ext cx="0" cy="716072"/>
          </a:xfrm>
          <a:prstGeom prst="line">
            <a:avLst/>
          </a:prstGeom>
          <a:noFill/>
          <a:ln w="31750" cap="sq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6" name="矩形 235"/>
          <p:cNvSpPr/>
          <p:nvPr/>
        </p:nvSpPr>
        <p:spPr>
          <a:xfrm>
            <a:off x="660864" y="3425788"/>
            <a:ext cx="57419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PC+4</a:t>
            </a:r>
            <a:endParaRPr lang="zh-CN" altLang="en-US" sz="1325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7" name="矩形 236"/>
          <p:cNvSpPr/>
          <p:nvPr/>
        </p:nvSpPr>
        <p:spPr>
          <a:xfrm>
            <a:off x="4114313" y="3432654"/>
            <a:ext cx="340158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rs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sp>
        <p:nvSpPr>
          <p:cNvPr id="238" name="矩形 237"/>
          <p:cNvSpPr/>
          <p:nvPr/>
        </p:nvSpPr>
        <p:spPr>
          <a:xfrm>
            <a:off x="4121543" y="3700202"/>
            <a:ext cx="328936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rt</a:t>
            </a:r>
            <a:endParaRPr lang="zh-CN" altLang="en-US" sz="151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239" name="组合 238"/>
          <p:cNvGrpSpPr/>
          <p:nvPr/>
        </p:nvGrpSpPr>
        <p:grpSpPr>
          <a:xfrm>
            <a:off x="2450577" y="3401153"/>
            <a:ext cx="895565" cy="1370404"/>
            <a:chOff x="2153669" y="3581315"/>
            <a:chExt cx="981236" cy="1387999"/>
          </a:xfrm>
        </p:grpSpPr>
        <p:sp>
          <p:nvSpPr>
            <p:cNvPr id="240" name="矩形 239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solidFill>
              <a:srgbClr val="00B05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41" name="矩形 240"/>
            <p:cNvSpPr/>
            <p:nvPr/>
          </p:nvSpPr>
          <p:spPr>
            <a:xfrm>
              <a:off x="2672635" y="3769167"/>
              <a:ext cx="462270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2" name="矩形 241"/>
            <p:cNvSpPr/>
            <p:nvPr/>
          </p:nvSpPr>
          <p:spPr>
            <a:xfrm>
              <a:off x="2153669" y="3768090"/>
              <a:ext cx="337571" cy="3003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3" name="矩形 242"/>
            <p:cNvSpPr/>
            <p:nvPr/>
          </p:nvSpPr>
          <p:spPr>
            <a:xfrm>
              <a:off x="2247904" y="4158047"/>
              <a:ext cx="760851" cy="5072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325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325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44" name="直接连接符 243"/>
          <p:cNvCxnSpPr/>
          <p:nvPr/>
        </p:nvCxnSpPr>
        <p:spPr>
          <a:xfrm>
            <a:off x="2133425" y="3710864"/>
            <a:ext cx="325285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直接连接符 244"/>
          <p:cNvCxnSpPr/>
          <p:nvPr/>
        </p:nvCxnSpPr>
        <p:spPr>
          <a:xfrm>
            <a:off x="3825309" y="3726482"/>
            <a:ext cx="0" cy="1919439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6" name="直接连接符 245"/>
          <p:cNvCxnSpPr/>
          <p:nvPr/>
        </p:nvCxnSpPr>
        <p:spPr>
          <a:xfrm>
            <a:off x="3843272" y="3991264"/>
            <a:ext cx="967529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47" name="组合 246"/>
          <p:cNvGrpSpPr/>
          <p:nvPr/>
        </p:nvGrpSpPr>
        <p:grpSpPr>
          <a:xfrm>
            <a:off x="1354928" y="3446882"/>
            <a:ext cx="273012" cy="511499"/>
            <a:chOff x="1429026" y="3715552"/>
            <a:chExt cx="287942" cy="539472"/>
          </a:xfrm>
        </p:grpSpPr>
        <p:sp>
          <p:nvSpPr>
            <p:cNvPr id="248" name="流程图: 手动操作 247"/>
            <p:cNvSpPr/>
            <p:nvPr/>
          </p:nvSpPr>
          <p:spPr>
            <a:xfrm rot="16200000">
              <a:off x="1336980" y="3875036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49" name="矩形 248"/>
            <p:cNvSpPr/>
            <p:nvPr/>
          </p:nvSpPr>
          <p:spPr>
            <a:xfrm>
              <a:off x="1429026" y="3715552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4189697" y="1675831"/>
            <a:ext cx="621104" cy="1383549"/>
            <a:chOff x="4249767" y="1888664"/>
            <a:chExt cx="655071" cy="1459212"/>
          </a:xfrm>
        </p:grpSpPr>
        <p:sp>
          <p:nvSpPr>
            <p:cNvPr id="251" name="矩形: 圆角 196"/>
            <p:cNvSpPr/>
            <p:nvPr/>
          </p:nvSpPr>
          <p:spPr>
            <a:xfrm>
              <a:off x="4269135" y="1888664"/>
              <a:ext cx="635703" cy="1459212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</a:endParaRPr>
            </a:p>
          </p:txBody>
        </p:sp>
        <p:sp>
          <p:nvSpPr>
            <p:cNvPr id="252" name="矩形 251"/>
            <p:cNvSpPr/>
            <p:nvPr/>
          </p:nvSpPr>
          <p:spPr>
            <a:xfrm>
              <a:off x="4389953" y="1996880"/>
              <a:ext cx="399337" cy="836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</a:t>
              </a:r>
              <a:endParaRPr lang="en-US" altLang="zh-CN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制</a:t>
              </a:r>
              <a:endParaRPr lang="en-US" altLang="zh-CN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器</a:t>
              </a:r>
              <a:endParaRPr lang="zh-CN" altLang="en-US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3" name="矩形 252"/>
            <p:cNvSpPr/>
            <p:nvPr/>
          </p:nvSpPr>
          <p:spPr>
            <a:xfrm>
              <a:off x="4249767" y="3005005"/>
              <a:ext cx="55318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4" name="矩形 253"/>
            <p:cNvSpPr/>
            <p:nvPr/>
          </p:nvSpPr>
          <p:spPr>
            <a:xfrm>
              <a:off x="4262342" y="2770315"/>
              <a:ext cx="4145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4189041" y="1675077"/>
            <a:ext cx="621104" cy="1383549"/>
            <a:chOff x="4249767" y="1888664"/>
            <a:chExt cx="655071" cy="1459212"/>
          </a:xfrm>
        </p:grpSpPr>
        <p:sp>
          <p:nvSpPr>
            <p:cNvPr id="256" name="矩形: 圆角 196"/>
            <p:cNvSpPr/>
            <p:nvPr/>
          </p:nvSpPr>
          <p:spPr>
            <a:xfrm>
              <a:off x="4269135" y="1888664"/>
              <a:ext cx="635703" cy="1459212"/>
            </a:xfrm>
            <a:prstGeom prst="roundRect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</a:endParaRPr>
            </a:p>
          </p:txBody>
        </p:sp>
        <p:sp>
          <p:nvSpPr>
            <p:cNvPr id="257" name="矩形 256"/>
            <p:cNvSpPr/>
            <p:nvPr/>
          </p:nvSpPr>
          <p:spPr>
            <a:xfrm>
              <a:off x="4389953" y="1996880"/>
              <a:ext cx="399337" cy="836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控</a:t>
              </a:r>
              <a:endParaRPr lang="en-US" altLang="zh-CN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制</a:t>
              </a:r>
              <a:endParaRPr lang="en-US" altLang="zh-CN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器</a:t>
              </a:r>
              <a:endParaRPr lang="zh-CN" altLang="en-US" sz="15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8" name="矩形 257"/>
            <p:cNvSpPr/>
            <p:nvPr/>
          </p:nvSpPr>
          <p:spPr>
            <a:xfrm>
              <a:off x="4249767" y="3005005"/>
              <a:ext cx="55318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Func</a:t>
              </a:r>
              <a:endParaRPr lang="zh-CN" altLang="en-US" sz="13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9" name="矩形 258"/>
            <p:cNvSpPr/>
            <p:nvPr/>
          </p:nvSpPr>
          <p:spPr>
            <a:xfrm>
              <a:off x="4262342" y="2770315"/>
              <a:ext cx="41455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</a:t>
              </a:r>
              <a:endParaRPr lang="zh-CN" altLang="en-US" sz="13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60" name="矩形 259"/>
          <p:cNvSpPr/>
          <p:nvPr/>
        </p:nvSpPr>
        <p:spPr>
          <a:xfrm>
            <a:off x="1304903" y="3986751"/>
            <a:ext cx="537327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1975"/>
              </a:lnSpc>
            </a:pPr>
            <a:r>
              <a:rPr lang="zh-CN" altLang="en-US" sz="2655" b="1" dirty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 Black" panose="020B0A02040204020203" pitchFamily="34" charset="0"/>
              </a:rPr>
              <a:t>①</a:t>
            </a:r>
            <a:endParaRPr lang="zh-CN" altLang="en-US" sz="2655" b="1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 Black" panose="020B0A02040204020203" pitchFamily="34" charset="0"/>
            </a:endParaRPr>
          </a:p>
        </p:txBody>
      </p:sp>
      <p:cxnSp>
        <p:nvCxnSpPr>
          <p:cNvPr id="261" name="直接连接符 260"/>
          <p:cNvCxnSpPr/>
          <p:nvPr/>
        </p:nvCxnSpPr>
        <p:spPr>
          <a:xfrm>
            <a:off x="6188854" y="4098877"/>
            <a:ext cx="821274" cy="0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2" name="任意多边形: 形状 323"/>
          <p:cNvSpPr/>
          <p:nvPr/>
        </p:nvSpPr>
        <p:spPr>
          <a:xfrm>
            <a:off x="7646456" y="3557623"/>
            <a:ext cx="443363" cy="860645"/>
          </a:xfrm>
          <a:custGeom>
            <a:avLst/>
            <a:gdLst>
              <a:gd name="connsiteX0" fmla="*/ 0 w 485775"/>
              <a:gd name="connsiteY0" fmla="*/ 0 h 942975"/>
              <a:gd name="connsiteX1" fmla="*/ 0 w 485775"/>
              <a:gd name="connsiteY1" fmla="*/ 404812 h 942975"/>
              <a:gd name="connsiteX2" fmla="*/ 238125 w 485775"/>
              <a:gd name="connsiteY2" fmla="*/ 466725 h 942975"/>
              <a:gd name="connsiteX3" fmla="*/ 9525 w 485775"/>
              <a:gd name="connsiteY3" fmla="*/ 528637 h 942975"/>
              <a:gd name="connsiteX4" fmla="*/ 9525 w 485775"/>
              <a:gd name="connsiteY4" fmla="*/ 942975 h 942975"/>
              <a:gd name="connsiteX5" fmla="*/ 485775 w 485775"/>
              <a:gd name="connsiteY5" fmla="*/ 814387 h 942975"/>
              <a:gd name="connsiteX6" fmla="*/ 485775 w 485775"/>
              <a:gd name="connsiteY6" fmla="*/ 119062 h 942975"/>
              <a:gd name="connsiteX7" fmla="*/ 0 w 485775"/>
              <a:gd name="connsiteY7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775" h="942975">
                <a:moveTo>
                  <a:pt x="0" y="0"/>
                </a:moveTo>
                <a:lnTo>
                  <a:pt x="0" y="404812"/>
                </a:lnTo>
                <a:lnTo>
                  <a:pt x="238125" y="466725"/>
                </a:lnTo>
                <a:lnTo>
                  <a:pt x="9525" y="528637"/>
                </a:lnTo>
                <a:lnTo>
                  <a:pt x="9525" y="942975"/>
                </a:lnTo>
                <a:lnTo>
                  <a:pt x="485775" y="814387"/>
                </a:lnTo>
                <a:lnTo>
                  <a:pt x="485775" y="11906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63" name="矩形 262"/>
          <p:cNvSpPr/>
          <p:nvPr/>
        </p:nvSpPr>
        <p:spPr>
          <a:xfrm rot="16200000">
            <a:off x="7702130" y="3850133"/>
            <a:ext cx="530915" cy="2965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ALU</a:t>
            </a:r>
            <a:endParaRPr lang="zh-CN" altLang="en-US" sz="132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264" name="组合 263"/>
          <p:cNvGrpSpPr/>
          <p:nvPr/>
        </p:nvGrpSpPr>
        <p:grpSpPr>
          <a:xfrm>
            <a:off x="7646448" y="3557623"/>
            <a:ext cx="469410" cy="860645"/>
            <a:chOff x="8064621" y="3840798"/>
            <a:chExt cx="495081" cy="907711"/>
          </a:xfrm>
        </p:grpSpPr>
        <p:sp>
          <p:nvSpPr>
            <p:cNvPr id="265" name="任意多边形: 形状 323"/>
            <p:cNvSpPr/>
            <p:nvPr/>
          </p:nvSpPr>
          <p:spPr>
            <a:xfrm>
              <a:off x="8064621" y="3840798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66" name="矩形 265"/>
            <p:cNvSpPr/>
            <p:nvPr/>
          </p:nvSpPr>
          <p:spPr>
            <a:xfrm rot="16200000">
              <a:off x="8123340" y="4149304"/>
              <a:ext cx="55994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sp>
        <p:nvSpPr>
          <p:cNvPr id="267" name="流程图: 手动操作 266"/>
          <p:cNvSpPr/>
          <p:nvPr/>
        </p:nvSpPr>
        <p:spPr>
          <a:xfrm rot="16200000">
            <a:off x="6875885" y="4127332"/>
            <a:ext cx="505805" cy="214765"/>
          </a:xfrm>
          <a:prstGeom prst="flowChartManualOperation">
            <a:avLst/>
          </a:prstGeom>
          <a:solidFill>
            <a:schemeClr val="bg1"/>
          </a:solidFill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268" name="矩形 267"/>
          <p:cNvSpPr/>
          <p:nvPr/>
        </p:nvSpPr>
        <p:spPr>
          <a:xfrm>
            <a:off x="6965394" y="3984915"/>
            <a:ext cx="269626" cy="5007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lang="en-US" altLang="zh-CN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CN" altLang="en-US" sz="13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9" name="组合 268"/>
          <p:cNvGrpSpPr/>
          <p:nvPr/>
        </p:nvGrpSpPr>
        <p:grpSpPr>
          <a:xfrm>
            <a:off x="6966962" y="3978236"/>
            <a:ext cx="270195" cy="512487"/>
            <a:chOff x="7486013" y="4285586"/>
            <a:chExt cx="284971" cy="540514"/>
          </a:xfrm>
        </p:grpSpPr>
        <p:sp>
          <p:nvSpPr>
            <p:cNvPr id="270" name="流程图: 手动操作 269"/>
            <p:cNvSpPr/>
            <p:nvPr/>
          </p:nvSpPr>
          <p:spPr>
            <a:xfrm rot="16200000">
              <a:off x="7390996" y="4446112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71" name="矩形 270"/>
            <p:cNvSpPr/>
            <p:nvPr/>
          </p:nvSpPr>
          <p:spPr>
            <a:xfrm>
              <a:off x="7486013" y="4285586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72" name="组合 271"/>
          <p:cNvGrpSpPr/>
          <p:nvPr/>
        </p:nvGrpSpPr>
        <p:grpSpPr>
          <a:xfrm>
            <a:off x="10690407" y="3605991"/>
            <a:ext cx="269626" cy="505804"/>
            <a:chOff x="11267690" y="3916697"/>
            <a:chExt cx="284371" cy="533466"/>
          </a:xfrm>
        </p:grpSpPr>
        <p:sp>
          <p:nvSpPr>
            <p:cNvPr id="273" name="流程图: 手动操作 272"/>
            <p:cNvSpPr/>
            <p:nvPr/>
          </p:nvSpPr>
          <p:spPr>
            <a:xfrm rot="16200000">
              <a:off x="11167767" y="4070175"/>
              <a:ext cx="533466" cy="226510"/>
            </a:xfrm>
            <a:prstGeom prst="flowChartManualOperation">
              <a:avLst/>
            </a:prstGeom>
            <a:solidFill>
              <a:srgbClr val="FFFF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74" name="矩形 273"/>
            <p:cNvSpPr/>
            <p:nvPr/>
          </p:nvSpPr>
          <p:spPr>
            <a:xfrm>
              <a:off x="11267690" y="3917666"/>
              <a:ext cx="284371" cy="528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b="1" dirty="0">
                  <a:solidFill>
                    <a:srgbClr val="7030A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b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75" name="直接连接符 274"/>
          <p:cNvCxnSpPr/>
          <p:nvPr/>
        </p:nvCxnSpPr>
        <p:spPr>
          <a:xfrm>
            <a:off x="3825310" y="5656792"/>
            <a:ext cx="1053380" cy="0"/>
          </a:xfrm>
          <a:prstGeom prst="line">
            <a:avLst/>
          </a:prstGeom>
          <a:noFill/>
          <a:ln w="76200" cap="sq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6" name="直接连接符 275"/>
          <p:cNvCxnSpPr/>
          <p:nvPr/>
        </p:nvCxnSpPr>
        <p:spPr>
          <a:xfrm>
            <a:off x="6114018" y="5579674"/>
            <a:ext cx="896110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77" name="组合 276"/>
          <p:cNvGrpSpPr/>
          <p:nvPr/>
        </p:nvGrpSpPr>
        <p:grpSpPr>
          <a:xfrm>
            <a:off x="4909932" y="5444312"/>
            <a:ext cx="1159685" cy="331959"/>
            <a:chOff x="5178444" y="5822218"/>
            <a:chExt cx="1223105" cy="350113"/>
          </a:xfrm>
        </p:grpSpPr>
        <p:sp>
          <p:nvSpPr>
            <p:cNvPr id="278" name="流程图: 手动输入 146"/>
            <p:cNvSpPr/>
            <p:nvPr/>
          </p:nvSpPr>
          <p:spPr>
            <a:xfrm>
              <a:off x="5178444" y="5822218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solidFill>
              <a:srgbClr val="FFC0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79" name="矩形 278"/>
            <p:cNvSpPr/>
            <p:nvPr/>
          </p:nvSpPr>
          <p:spPr>
            <a:xfrm>
              <a:off x="5260633" y="5859557"/>
              <a:ext cx="107560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280" name="直接连接符 279"/>
          <p:cNvCxnSpPr/>
          <p:nvPr/>
        </p:nvCxnSpPr>
        <p:spPr>
          <a:xfrm>
            <a:off x="7469093" y="5512030"/>
            <a:ext cx="271583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1" name="直接连接符 280"/>
          <p:cNvCxnSpPr/>
          <p:nvPr/>
        </p:nvCxnSpPr>
        <p:spPr>
          <a:xfrm>
            <a:off x="8214028" y="5742539"/>
            <a:ext cx="257386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2" name="直接连接符 281"/>
          <p:cNvCxnSpPr/>
          <p:nvPr/>
        </p:nvCxnSpPr>
        <p:spPr>
          <a:xfrm>
            <a:off x="8477764" y="5748273"/>
            <a:ext cx="0" cy="508071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3" name="直接连接符 282"/>
          <p:cNvCxnSpPr/>
          <p:nvPr/>
        </p:nvCxnSpPr>
        <p:spPr>
          <a:xfrm>
            <a:off x="942954" y="6268885"/>
            <a:ext cx="7535198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4" name="直接连接符 283"/>
          <p:cNvCxnSpPr/>
          <p:nvPr/>
        </p:nvCxnSpPr>
        <p:spPr>
          <a:xfrm>
            <a:off x="942953" y="3846110"/>
            <a:ext cx="0" cy="2417192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5" name="直接连接符 284"/>
          <p:cNvCxnSpPr/>
          <p:nvPr/>
        </p:nvCxnSpPr>
        <p:spPr>
          <a:xfrm>
            <a:off x="956998" y="3846110"/>
            <a:ext cx="426832" cy="0"/>
          </a:xfrm>
          <a:prstGeom prst="line">
            <a:avLst/>
          </a:prstGeom>
          <a:noFill/>
          <a:ln w="76200" cap="sq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86" name="组合 285"/>
          <p:cNvGrpSpPr/>
          <p:nvPr/>
        </p:nvGrpSpPr>
        <p:grpSpPr>
          <a:xfrm>
            <a:off x="7736564" y="5330843"/>
            <a:ext cx="534262" cy="860645"/>
            <a:chOff x="8163994" y="5696260"/>
            <a:chExt cx="563480" cy="907711"/>
          </a:xfrm>
        </p:grpSpPr>
        <p:sp>
          <p:nvSpPr>
            <p:cNvPr id="287" name="任意多边形: 形状 323"/>
            <p:cNvSpPr/>
            <p:nvPr/>
          </p:nvSpPr>
          <p:spPr>
            <a:xfrm>
              <a:off x="8163994" y="5696260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88" name="矩形 287"/>
            <p:cNvSpPr/>
            <p:nvPr/>
          </p:nvSpPr>
          <p:spPr>
            <a:xfrm>
              <a:off x="8350117" y="5929356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89" name="组合 288"/>
          <p:cNvGrpSpPr/>
          <p:nvPr/>
        </p:nvGrpSpPr>
        <p:grpSpPr>
          <a:xfrm>
            <a:off x="7004876" y="5282786"/>
            <a:ext cx="461986" cy="523995"/>
            <a:chOff x="7239187" y="4876233"/>
            <a:chExt cx="506180" cy="574121"/>
          </a:xfrm>
        </p:grpSpPr>
        <p:sp>
          <p:nvSpPr>
            <p:cNvPr id="290" name="平行四边形 289"/>
            <p:cNvSpPr/>
            <p:nvPr/>
          </p:nvSpPr>
          <p:spPr>
            <a:xfrm rot="4500000">
              <a:off x="7216515" y="4946030"/>
              <a:ext cx="574121" cy="434528"/>
            </a:xfrm>
            <a:prstGeom prst="parallelogram">
              <a:avLst/>
            </a:prstGeom>
            <a:solidFill>
              <a:srgbClr val="ED7D31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91" name="矩形 290"/>
            <p:cNvSpPr/>
            <p:nvPr/>
          </p:nvSpPr>
          <p:spPr>
            <a:xfrm>
              <a:off x="7239187" y="4999635"/>
              <a:ext cx="506180" cy="3249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&lt;&lt;2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92" name="组合 291"/>
          <p:cNvGrpSpPr/>
          <p:nvPr/>
        </p:nvGrpSpPr>
        <p:grpSpPr>
          <a:xfrm>
            <a:off x="4818002" y="3325514"/>
            <a:ext cx="1432231" cy="1913280"/>
            <a:chOff x="5081485" y="3587547"/>
            <a:chExt cx="1510556" cy="2017912"/>
          </a:xfrm>
        </p:grpSpPr>
        <p:sp>
          <p:nvSpPr>
            <p:cNvPr id="293" name="矩形 292"/>
            <p:cNvSpPr/>
            <p:nvPr/>
          </p:nvSpPr>
          <p:spPr>
            <a:xfrm>
              <a:off x="5102472" y="3624635"/>
              <a:ext cx="1417422" cy="1620000"/>
            </a:xfrm>
            <a:prstGeom prst="rect">
              <a:avLst/>
            </a:prstGeom>
            <a:solidFill>
              <a:srgbClr val="FFCC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94" name="矩形 293"/>
            <p:cNvSpPr/>
            <p:nvPr/>
          </p:nvSpPr>
          <p:spPr>
            <a:xfrm>
              <a:off x="5087028" y="3846399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5" name="矩形 294"/>
            <p:cNvSpPr/>
            <p:nvPr/>
          </p:nvSpPr>
          <p:spPr>
            <a:xfrm>
              <a:off x="5088159" y="4167250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6" name="矩形 295"/>
            <p:cNvSpPr/>
            <p:nvPr/>
          </p:nvSpPr>
          <p:spPr>
            <a:xfrm>
              <a:off x="5081485" y="4515214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7" name="矩形 296"/>
            <p:cNvSpPr/>
            <p:nvPr/>
          </p:nvSpPr>
          <p:spPr>
            <a:xfrm>
              <a:off x="5087028" y="4869877"/>
              <a:ext cx="4940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8" name="矩形 297"/>
            <p:cNvSpPr/>
            <p:nvPr/>
          </p:nvSpPr>
          <p:spPr>
            <a:xfrm>
              <a:off x="5607659" y="3587547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9" name="矩形 298"/>
            <p:cNvSpPr/>
            <p:nvPr/>
          </p:nvSpPr>
          <p:spPr>
            <a:xfrm>
              <a:off x="5461813" y="4623794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寄存器堆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0" name="矩形 299"/>
            <p:cNvSpPr/>
            <p:nvPr/>
          </p:nvSpPr>
          <p:spPr>
            <a:xfrm>
              <a:off x="6187634" y="3856669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1" name="矩形 300"/>
            <p:cNvSpPr/>
            <p:nvPr/>
          </p:nvSpPr>
          <p:spPr>
            <a:xfrm>
              <a:off x="6179493" y="4276124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02" name="组合 301"/>
            <p:cNvGrpSpPr/>
            <p:nvPr/>
          </p:nvGrpSpPr>
          <p:grpSpPr>
            <a:xfrm>
              <a:off x="5532327" y="5118027"/>
              <a:ext cx="534589" cy="487432"/>
              <a:chOff x="1853728" y="4285666"/>
              <a:chExt cx="534589" cy="487432"/>
            </a:xfrm>
            <a:solidFill>
              <a:srgbClr val="FFCCFF"/>
            </a:solidFill>
          </p:grpSpPr>
          <p:cxnSp>
            <p:nvCxnSpPr>
              <p:cNvPr id="303" name="直接连接符 302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4" name="矩形 303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5" name="等腰三角形 304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</p:grpSp>
      <p:grpSp>
        <p:nvGrpSpPr>
          <p:cNvPr id="306" name="组合 305"/>
          <p:cNvGrpSpPr/>
          <p:nvPr/>
        </p:nvGrpSpPr>
        <p:grpSpPr>
          <a:xfrm>
            <a:off x="6437787" y="715260"/>
            <a:ext cx="5007233" cy="766364"/>
            <a:chOff x="1721420" y="5617211"/>
            <a:chExt cx="5754688" cy="760694"/>
          </a:xfrm>
        </p:grpSpPr>
        <p:sp>
          <p:nvSpPr>
            <p:cNvPr id="307" name="矩形 306"/>
            <p:cNvSpPr/>
            <p:nvPr/>
          </p:nvSpPr>
          <p:spPr>
            <a:xfrm>
              <a:off x="1721420" y="5949280"/>
              <a:ext cx="1036638" cy="428625"/>
            </a:xfrm>
            <a:prstGeom prst="rect">
              <a:avLst/>
            </a:prstGeom>
            <a:solidFill>
              <a:srgbClr val="00B050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OP</a:t>
              </a:r>
              <a:endParaRPr lang="zh-CN" altLang="en-US" sz="16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08" name="矩形 24"/>
            <p:cNvSpPr/>
            <p:nvPr/>
          </p:nvSpPr>
          <p:spPr>
            <a:xfrm>
              <a:off x="2815208" y="5949280"/>
              <a:ext cx="857250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en-US" altLang="zh-CN" sz="2000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rs</a:t>
              </a:r>
              <a:r>
                <a:rPr lang="en-US" altLang="zh-CN" sz="1600" kern="0" baseline="-2500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 </a:t>
              </a:r>
              <a:endParaRPr lang="zh-CN" altLang="en-US" sz="16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09" name="矩形 25"/>
            <p:cNvSpPr/>
            <p:nvPr/>
          </p:nvSpPr>
          <p:spPr>
            <a:xfrm>
              <a:off x="3729608" y="5949280"/>
              <a:ext cx="857250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en-US" altLang="zh-CN" sz="2000" kern="0">
                  <a:solidFill>
                    <a:schemeClr val="bg1"/>
                  </a:solidFill>
                  <a:latin typeface="Calibri" panose="020F0502020204030204"/>
                  <a:ea typeface="宋体" panose="02010600030101010101" pitchFamily="2" charset="-122"/>
                </a:rPr>
                <a:t>rt</a:t>
              </a:r>
              <a:endParaRPr lang="zh-CN" altLang="en-US" sz="2000" kern="0" baseline="-25000" dirty="0">
                <a:solidFill>
                  <a:schemeClr val="bg1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10" name="TextBox 10"/>
            <p:cNvSpPr txBox="1"/>
            <p:nvPr/>
          </p:nvSpPr>
          <p:spPr>
            <a:xfrm>
              <a:off x="1838895" y="5617211"/>
              <a:ext cx="890588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6bits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11" name="矩形 26"/>
            <p:cNvSpPr/>
            <p:nvPr/>
          </p:nvSpPr>
          <p:spPr>
            <a:xfrm>
              <a:off x="4644008" y="5949280"/>
              <a:ext cx="2832100" cy="428625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 defTabSz="866775">
                <a:defRPr/>
              </a:pPr>
              <a:r>
                <a:rPr lang="zh-CN" altLang="en-US" sz="1600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立即数</a:t>
              </a:r>
              <a:endParaRPr lang="zh-CN" altLang="en-US" sz="1600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2" name="TextBox 12"/>
            <p:cNvSpPr txBox="1"/>
            <p:nvPr/>
          </p:nvSpPr>
          <p:spPr>
            <a:xfrm>
              <a:off x="2802509" y="5617211"/>
              <a:ext cx="890587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13" name="TextBox 13"/>
            <p:cNvSpPr txBox="1"/>
            <p:nvPr/>
          </p:nvSpPr>
          <p:spPr>
            <a:xfrm>
              <a:off x="3666108" y="5617211"/>
              <a:ext cx="892175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314" name="TextBox 14"/>
            <p:cNvSpPr txBox="1"/>
            <p:nvPr/>
          </p:nvSpPr>
          <p:spPr>
            <a:xfrm>
              <a:off x="5537771" y="5617211"/>
              <a:ext cx="892175" cy="3360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defTabSz="866775">
                <a:defRPr/>
              </a:pPr>
              <a:r>
                <a:rPr lang="en-US" altLang="zh-CN" sz="16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16bits</a:t>
              </a:r>
              <a:endParaRPr lang="zh-CN" altLang="en-US" sz="16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</p:grpSp>
      <p:sp>
        <p:nvSpPr>
          <p:cNvPr id="315" name="矩形 7"/>
          <p:cNvSpPr/>
          <p:nvPr/>
        </p:nvSpPr>
        <p:spPr>
          <a:xfrm>
            <a:off x="2127456" y="2112794"/>
            <a:ext cx="1124871" cy="372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defTabSz="914400"/>
            <a:r>
              <a:rPr lang="en-US" altLang="zh-CN" sz="1515" kern="0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Beq</a:t>
            </a:r>
            <a:endParaRPr lang="en-US" altLang="zh-CN" sz="1515" kern="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4400"/>
            <a:r>
              <a:rPr lang="zh-CN" altLang="en-US" sz="1515" kern="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指令</a:t>
            </a:r>
            <a:endParaRPr lang="zh-CN" altLang="en-US" sz="1515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00"/>
                            </p:stCondLst>
                            <p:childTnLst>
                              <p:par>
                                <p:cTn id="9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000"/>
                            </p:stCondLst>
                            <p:childTnLst>
                              <p:par>
                                <p:cTn id="9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500"/>
                            </p:stCondLst>
                            <p:childTnLst>
                              <p:par>
                                <p:cTn id="10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30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87127" y="887254"/>
            <a:ext cx="552689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7583" y="1486163"/>
            <a:ext cx="49389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latin typeface="+mn-ea"/>
              </a:rPr>
              <a:t>6)</a:t>
            </a:r>
            <a:r>
              <a:rPr lang="zh-CN" altLang="en-US" sz="2400" dirty="0"/>
              <a:t>单周期</a:t>
            </a:r>
            <a:r>
              <a:rPr lang="en-US" altLang="zh-CN" sz="2400" dirty="0"/>
              <a:t>MIPS</a:t>
            </a:r>
            <a:r>
              <a:rPr lang="zh-CN" altLang="en-US" sz="2400" dirty="0"/>
              <a:t>控制器</a:t>
            </a:r>
            <a:r>
              <a:rPr lang="zh-CN" altLang="en-US" sz="2400" dirty="0" smtClean="0"/>
              <a:t>设计</a:t>
            </a:r>
            <a:endParaRPr lang="zh-CN" altLang="en-US" sz="2400" dirty="0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803509" y="2044063"/>
            <a:ext cx="5706149" cy="3915949"/>
          </a:xfrm>
        </p:spPr>
        <p:txBody>
          <a:bodyPr>
            <a:normAutofit fontScale="85000" lnSpcReduction="20000"/>
          </a:bodyPr>
          <a:lstStyle/>
          <a:p>
            <a:pPr marL="325120" indent="-325120">
              <a:lnSpc>
                <a:spcPct val="155000"/>
              </a:lnSpc>
              <a:spcBef>
                <a:spcPts val="0"/>
              </a:spcBef>
            </a:pPr>
            <a:r>
              <a:rPr lang="zh-CN" altLang="en-US" b="1" dirty="0"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控制器：纯组合逻辑电路</a:t>
            </a:r>
            <a:endParaRPr lang="en-US" altLang="zh-CN" b="1" dirty="0">
              <a:latin typeface="+mn-ea"/>
              <a:ea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pPr marL="325120" indent="-325120">
              <a:lnSpc>
                <a:spcPct val="155000"/>
              </a:lnSpc>
              <a:spcBef>
                <a:spcPts val="0"/>
              </a:spcBef>
            </a:pPr>
            <a:r>
              <a:rPr lang="zh-CN" altLang="en-US" b="1" dirty="0"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输入信号</a:t>
            </a:r>
            <a:endParaRPr lang="en-US" altLang="zh-CN" b="1" dirty="0">
              <a:latin typeface="+mn-ea"/>
              <a:ea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pPr marL="932180" lvl="1" indent="-325120">
              <a:lnSpc>
                <a:spcPct val="155000"/>
              </a:lnSpc>
              <a:spcBef>
                <a:spcPts val="0"/>
              </a:spcBef>
              <a:buFont typeface="Wingdings" panose="05000000000000000000" pitchFamily="2" charset="2"/>
              <a:buChar char="n"/>
            </a:pPr>
            <a:r>
              <a:rPr lang="zh-CN" altLang="en-US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指令字</a:t>
            </a:r>
            <a:r>
              <a:rPr lang="en-US" altLang="zh-CN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Opcode</a:t>
            </a:r>
            <a:r>
              <a:rPr lang="zh-CN" altLang="en-US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，</a:t>
            </a:r>
            <a:r>
              <a:rPr lang="en-US" altLang="zh-CN" sz="2600" dirty="0" err="1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Func</a:t>
            </a:r>
            <a:r>
              <a:rPr lang="zh-CN" altLang="en-US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字段（</a:t>
            </a:r>
            <a:r>
              <a:rPr lang="en-US" altLang="zh-CN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12</a:t>
            </a:r>
            <a:r>
              <a:rPr lang="zh-CN" altLang="en-US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位）</a:t>
            </a:r>
            <a:endParaRPr lang="en-US" altLang="zh-CN" sz="2600" dirty="0">
              <a:solidFill>
                <a:srgbClr val="3438F6"/>
              </a:solidFill>
              <a:latin typeface="+mn-ea"/>
              <a:ea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pPr marL="325120" indent="-325120">
              <a:lnSpc>
                <a:spcPct val="155000"/>
              </a:lnSpc>
              <a:spcBef>
                <a:spcPts val="0"/>
              </a:spcBef>
            </a:pPr>
            <a:r>
              <a:rPr lang="zh-CN" altLang="en-US" b="1" dirty="0"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输出信号</a:t>
            </a:r>
            <a:endParaRPr lang="en-US" altLang="zh-CN" b="1" dirty="0">
              <a:latin typeface="+mn-ea"/>
              <a:ea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pPr marL="932180" lvl="1" indent="-325120">
              <a:lnSpc>
                <a:spcPct val="155000"/>
              </a:lnSpc>
              <a:spcBef>
                <a:spcPts val="0"/>
              </a:spcBef>
              <a:buFont typeface="Wingdings" panose="05000000000000000000" pitchFamily="2" charset="2"/>
              <a:buChar char="n"/>
            </a:pPr>
            <a:r>
              <a:rPr lang="zh-CN" altLang="en-US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多路选择器选择信号</a:t>
            </a:r>
            <a:endParaRPr lang="en-US" altLang="zh-CN" sz="2600" dirty="0">
              <a:solidFill>
                <a:srgbClr val="3438F6"/>
              </a:solidFill>
              <a:latin typeface="+mn-ea"/>
              <a:ea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pPr marL="932180" lvl="1" indent="-325120">
              <a:lnSpc>
                <a:spcPct val="155000"/>
              </a:lnSpc>
              <a:spcBef>
                <a:spcPts val="0"/>
              </a:spcBef>
              <a:buFont typeface="Wingdings" panose="05000000000000000000" pitchFamily="2" charset="2"/>
              <a:buChar char="n"/>
            </a:pPr>
            <a:r>
              <a:rPr lang="zh-CN" altLang="en-US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内存访问控制信号</a:t>
            </a:r>
            <a:endParaRPr lang="en-US" altLang="zh-CN" sz="2600" dirty="0">
              <a:solidFill>
                <a:srgbClr val="3438F6"/>
              </a:solidFill>
              <a:latin typeface="+mn-ea"/>
              <a:ea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pPr marL="932180" lvl="1" indent="-325120">
              <a:lnSpc>
                <a:spcPct val="155000"/>
              </a:lnSpc>
              <a:spcBef>
                <a:spcPts val="0"/>
              </a:spcBef>
              <a:buFont typeface="Wingdings" panose="05000000000000000000" pitchFamily="2" charset="2"/>
              <a:buChar char="n"/>
            </a:pPr>
            <a:r>
              <a:rPr lang="zh-CN" altLang="en-US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寄存器写使能信号</a:t>
            </a:r>
            <a:endParaRPr lang="en-US" altLang="zh-CN" sz="2600" dirty="0">
              <a:solidFill>
                <a:srgbClr val="3438F6"/>
              </a:solidFill>
              <a:latin typeface="+mn-ea"/>
              <a:ea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pPr marL="932180" lvl="1" indent="-325120">
              <a:lnSpc>
                <a:spcPct val="155000"/>
              </a:lnSpc>
              <a:spcBef>
                <a:spcPts val="0"/>
              </a:spcBef>
              <a:buFont typeface="Wingdings" panose="05000000000000000000" pitchFamily="2" charset="2"/>
              <a:buChar char="n"/>
            </a:pPr>
            <a:r>
              <a:rPr lang="zh-CN" altLang="en-US" sz="2600" dirty="0">
                <a:solidFill>
                  <a:srgbClr val="3438F6"/>
                </a:solidFill>
                <a:latin typeface="+mn-ea"/>
                <a:ea typeface="+mn-ea"/>
                <a:cs typeface="Segoe UI Black" panose="020B0A02040204020203" pitchFamily="34" charset="0"/>
                <a:sym typeface="Arial" panose="020B0604020202020204" pitchFamily="34" charset="0"/>
              </a:rPr>
              <a:t>运算器控制信号，指令译码信号</a:t>
            </a:r>
            <a:endParaRPr lang="zh-CN" altLang="en-US" sz="2600" dirty="0">
              <a:solidFill>
                <a:srgbClr val="3438F6"/>
              </a:solidFill>
              <a:latin typeface="+mn-ea"/>
              <a:ea typeface="+mn-ea"/>
              <a:cs typeface="Segoe UI Black" panose="020B0A02040204020203" pitchFamily="34" charset="0"/>
              <a:sym typeface="Arial" panose="020B0604020202020204" pitchFamily="34" charset="0"/>
            </a:endParaRPr>
          </a:p>
          <a:p>
            <a:endParaRPr lang="zh-CN" altLang="en-US" dirty="0">
              <a:latin typeface="+mn-ea"/>
              <a:ea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073338" y="1947828"/>
            <a:ext cx="4326419" cy="3261742"/>
            <a:chOff x="1055883" y="2147652"/>
            <a:chExt cx="4563020" cy="3440119"/>
          </a:xfrm>
        </p:grpSpPr>
        <p:sp>
          <p:nvSpPr>
            <p:cNvPr id="10" name="圆角矩形 9"/>
            <p:cNvSpPr/>
            <p:nvPr/>
          </p:nvSpPr>
          <p:spPr bwMode="auto">
            <a:xfrm>
              <a:off x="1062958" y="2147652"/>
              <a:ext cx="4555945" cy="3440119"/>
            </a:xfrm>
            <a:prstGeom prst="roundRect">
              <a:avLst>
                <a:gd name="adj" fmla="val 5885"/>
              </a:avLst>
            </a:prstGeom>
            <a:noFill/>
            <a:ln w="28575">
              <a:solidFill>
                <a:srgbClr val="9900CC"/>
              </a:solidFill>
              <a:prstDash val="dash"/>
              <a:round/>
              <a:tailEnd type="triangle" w="med" len="med"/>
            </a:ln>
          </p:spPr>
          <p:txBody>
            <a:bodyPr vert="horz" wrap="square" lIns="86699" tIns="43349" rIns="86699" bIns="43349" numCol="1" rtlCol="0" anchor="t" anchorCtr="0" compatLnSpc="1"/>
            <a:lstStyle/>
            <a:p>
              <a:pPr algn="ctr"/>
              <a:endParaRPr lang="zh-CN" altLang="en-US" sz="3790"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1055883" y="2449594"/>
              <a:ext cx="4238028" cy="2894923"/>
              <a:chOff x="3561231" y="1802651"/>
              <a:chExt cx="2568088" cy="1754216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5087698" y="2027665"/>
                <a:ext cx="1041621" cy="0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" name="直接连接符 12"/>
              <p:cNvCxnSpPr/>
              <p:nvPr/>
            </p:nvCxnSpPr>
            <p:spPr>
              <a:xfrm>
                <a:off x="5072002" y="2247928"/>
                <a:ext cx="1057317" cy="0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" name="直接连接符 13"/>
              <p:cNvCxnSpPr/>
              <p:nvPr/>
            </p:nvCxnSpPr>
            <p:spPr>
              <a:xfrm>
                <a:off x="5072002" y="2475882"/>
                <a:ext cx="1057317" cy="0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" name="直接连接符 14"/>
              <p:cNvCxnSpPr/>
              <p:nvPr/>
            </p:nvCxnSpPr>
            <p:spPr>
              <a:xfrm>
                <a:off x="5072002" y="2703836"/>
                <a:ext cx="1057317" cy="0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5072002" y="2931790"/>
                <a:ext cx="1057317" cy="0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直接连接符 16"/>
              <p:cNvCxnSpPr/>
              <p:nvPr/>
            </p:nvCxnSpPr>
            <p:spPr>
              <a:xfrm>
                <a:off x="5072002" y="3159744"/>
                <a:ext cx="1057317" cy="0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4778067" y="3306859"/>
                <a:ext cx="0" cy="250008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  <a:headEnd type="non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9" name="矩形 18"/>
              <p:cNvSpPr/>
              <p:nvPr/>
            </p:nvSpPr>
            <p:spPr>
              <a:xfrm>
                <a:off x="5065360" y="1802651"/>
                <a:ext cx="865892" cy="2360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dirty="0" err="1">
                    <a:solidFill>
                      <a:srgbClr val="3438F6"/>
                    </a:solidFill>
                    <a:latin typeface="+mn-ea"/>
                    <a:cs typeface="Segoe UI" panose="020B0502040204020203" pitchFamily="34" charset="0"/>
                  </a:rPr>
                  <a:t>MemtoReg</a:t>
                </a:r>
                <a:endParaRPr lang="zh-CN" altLang="en-US" b="1" dirty="0">
                  <a:solidFill>
                    <a:srgbClr val="3438F6"/>
                  </a:solidFill>
                  <a:latin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5065360" y="2030509"/>
                <a:ext cx="832084" cy="2360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dirty="0" err="1">
                    <a:solidFill>
                      <a:srgbClr val="3438F6"/>
                    </a:solidFill>
                    <a:latin typeface="+mn-ea"/>
                    <a:cs typeface="Segoe UI" panose="020B0502040204020203" pitchFamily="34" charset="0"/>
                  </a:rPr>
                  <a:t>MemWrite</a:t>
                </a:r>
                <a:endParaRPr lang="zh-CN" altLang="en-US" b="1" dirty="0">
                  <a:solidFill>
                    <a:srgbClr val="3438F6"/>
                  </a:solidFill>
                  <a:latin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5065360" y="2258367"/>
                <a:ext cx="580062" cy="2360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dirty="0">
                    <a:solidFill>
                      <a:srgbClr val="3438F6"/>
                    </a:solidFill>
                    <a:latin typeface="+mn-ea"/>
                    <a:cs typeface="Segoe UI" panose="020B0502040204020203" pitchFamily="34" charset="0"/>
                  </a:rPr>
                  <a:t>Branch</a:t>
                </a:r>
                <a:endParaRPr lang="zh-CN" altLang="en-US" b="1" dirty="0">
                  <a:solidFill>
                    <a:srgbClr val="3438F6"/>
                  </a:solidFill>
                  <a:latin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5065360" y="2479266"/>
                <a:ext cx="540107" cy="2360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dirty="0" err="1">
                    <a:solidFill>
                      <a:srgbClr val="3438F6"/>
                    </a:solidFill>
                    <a:latin typeface="+mn-ea"/>
                    <a:cs typeface="Segoe UI" panose="020B0502040204020203" pitchFamily="34" charset="0"/>
                  </a:rPr>
                  <a:t>AluOP</a:t>
                </a:r>
                <a:endParaRPr lang="zh-CN" altLang="en-US" b="1" dirty="0">
                  <a:solidFill>
                    <a:srgbClr val="3438F6"/>
                  </a:solidFill>
                  <a:latin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5065360" y="2718632"/>
                <a:ext cx="596454" cy="2360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dirty="0" err="1">
                    <a:solidFill>
                      <a:srgbClr val="3438F6"/>
                    </a:solidFill>
                    <a:latin typeface="+mn-ea"/>
                    <a:cs typeface="Segoe UI" panose="020B0502040204020203" pitchFamily="34" charset="0"/>
                  </a:rPr>
                  <a:t>ALUSrc</a:t>
                </a:r>
                <a:endParaRPr lang="zh-CN" altLang="en-US" b="1" dirty="0">
                  <a:solidFill>
                    <a:srgbClr val="3438F6"/>
                  </a:solidFill>
                  <a:latin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4808008" y="3310893"/>
                <a:ext cx="600552" cy="2360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dirty="0" err="1">
                    <a:solidFill>
                      <a:srgbClr val="3438F6"/>
                    </a:solidFill>
                    <a:latin typeface="+mn-ea"/>
                    <a:cs typeface="Segoe UI" panose="020B0502040204020203" pitchFamily="34" charset="0"/>
                  </a:rPr>
                  <a:t>RegDst</a:t>
                </a:r>
                <a:endParaRPr lang="zh-CN" altLang="en-US" b="1" dirty="0">
                  <a:solidFill>
                    <a:srgbClr val="3438F6"/>
                  </a:solidFill>
                  <a:latin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5065360" y="2918660"/>
                <a:ext cx="746028" cy="2360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dirty="0" err="1">
                    <a:solidFill>
                      <a:srgbClr val="3438F6"/>
                    </a:solidFill>
                    <a:latin typeface="+mn-ea"/>
                    <a:cs typeface="Segoe UI" panose="020B0502040204020203" pitchFamily="34" charset="0"/>
                  </a:rPr>
                  <a:t>RegWrite</a:t>
                </a:r>
                <a:endParaRPr lang="zh-CN" altLang="en-US" b="1" dirty="0">
                  <a:solidFill>
                    <a:srgbClr val="3438F6"/>
                  </a:solidFill>
                  <a:latin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3977560" y="2915317"/>
                <a:ext cx="300378" cy="22690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Segoe UI" panose="020B0502040204020203" pitchFamily="34" charset="0"/>
                    <a:ea typeface="Segoe UI Black" panose="020B0A02040204020203" pitchFamily="34" charset="0"/>
                    <a:cs typeface="Segoe UI" panose="020B0502040204020203" pitchFamily="34" charset="0"/>
                  </a:rPr>
                  <a:t>5:0</a:t>
                </a:r>
                <a:endParaRPr lang="zh-CN" altLang="en-US" sz="1705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27" name="直接连接符 26"/>
              <p:cNvCxnSpPr/>
              <p:nvPr/>
            </p:nvCxnSpPr>
            <p:spPr>
              <a:xfrm>
                <a:off x="4038682" y="2883186"/>
                <a:ext cx="530592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" name="直接连接符 27"/>
              <p:cNvCxnSpPr/>
              <p:nvPr/>
            </p:nvCxnSpPr>
            <p:spPr>
              <a:xfrm>
                <a:off x="4060306" y="3143260"/>
                <a:ext cx="522726" cy="0"/>
              </a:xfrm>
              <a:prstGeom prst="line">
                <a:avLst/>
              </a:prstGeom>
              <a:noFill/>
              <a:ln w="28575" cap="sq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9" name="矩形 28"/>
              <p:cNvSpPr/>
              <p:nvPr/>
            </p:nvSpPr>
            <p:spPr>
              <a:xfrm>
                <a:off x="3984471" y="2661978"/>
                <a:ext cx="452001" cy="22690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705" dirty="0">
                    <a:latin typeface="Segoe UI" panose="020B0502040204020203" pitchFamily="34" charset="0"/>
                    <a:ea typeface="Segoe UI Black" panose="020B0A02040204020203" pitchFamily="34" charset="0"/>
                    <a:cs typeface="Segoe UI" panose="020B0502040204020203" pitchFamily="34" charset="0"/>
                  </a:rPr>
                  <a:t>31:26</a:t>
                </a:r>
                <a:endParaRPr lang="zh-CN" altLang="en-US" sz="1705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30" name="组合 29"/>
              <p:cNvGrpSpPr/>
              <p:nvPr/>
            </p:nvGrpSpPr>
            <p:grpSpPr>
              <a:xfrm>
                <a:off x="3561231" y="1847647"/>
                <a:ext cx="1512660" cy="1459212"/>
                <a:chOff x="3392178" y="1888664"/>
                <a:chExt cx="1512660" cy="1459212"/>
              </a:xfrm>
            </p:grpSpPr>
            <p:sp>
              <p:nvSpPr>
                <p:cNvPr id="31" name="矩形 30"/>
                <p:cNvSpPr/>
                <p:nvPr/>
              </p:nvSpPr>
              <p:spPr>
                <a:xfrm>
                  <a:off x="3392178" y="3005535"/>
                  <a:ext cx="506299" cy="28275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2275" dirty="0" err="1">
                      <a:latin typeface="Segoe UI" panose="020B0502040204020203" pitchFamily="34" charset="0"/>
                      <a:ea typeface="Segoe UI Black" panose="020B0A02040204020203" pitchFamily="34" charset="0"/>
                      <a:cs typeface="Segoe UI" panose="020B0502040204020203" pitchFamily="34" charset="0"/>
                    </a:rPr>
                    <a:t>Func</a:t>
                  </a:r>
                  <a:endParaRPr lang="zh-CN" altLang="en-US" sz="2275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2" name="矩形 31"/>
                <p:cNvSpPr/>
                <p:nvPr/>
              </p:nvSpPr>
              <p:spPr>
                <a:xfrm>
                  <a:off x="3467343" y="2712111"/>
                  <a:ext cx="367994" cy="28275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altLang="zh-CN" sz="2275" dirty="0">
                      <a:latin typeface="Segoe UI" panose="020B0502040204020203" pitchFamily="34" charset="0"/>
                      <a:ea typeface="Segoe UI Black" panose="020B0A02040204020203" pitchFamily="34" charset="0"/>
                      <a:cs typeface="Segoe UI" panose="020B0502040204020203" pitchFamily="34" charset="0"/>
                    </a:rPr>
                    <a:t>Op</a:t>
                  </a:r>
                  <a:endParaRPr lang="zh-CN" altLang="en-US" sz="2275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3" name="矩形: 圆角 196"/>
                <p:cNvSpPr/>
                <p:nvPr/>
              </p:nvSpPr>
              <p:spPr>
                <a:xfrm>
                  <a:off x="4269135" y="1888664"/>
                  <a:ext cx="635703" cy="1459212"/>
                </a:xfrm>
                <a:prstGeom prst="roundRect">
                  <a:avLst/>
                </a:prstGeom>
                <a:solidFill>
                  <a:srgbClr val="039DDB"/>
                </a:solidFill>
                <a:ln w="38100">
                  <a:solidFill>
                    <a:srgbClr val="9900C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035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425026" y="2177045"/>
                  <a:ext cx="335211" cy="84237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sz="2655" dirty="0">
                      <a:solidFill>
                        <a:schemeClr val="bg1"/>
                      </a:solidFill>
                      <a:latin typeface="Segoe UI" panose="020B0502040204020203" pitchFamily="34" charset="0"/>
                      <a:ea typeface="微软雅黑" panose="020B0503020204020204" pitchFamily="34" charset="-122"/>
                      <a:cs typeface="Segoe UI" panose="020B0502040204020203" pitchFamily="34" charset="0"/>
                    </a:rPr>
                    <a:t>控</a:t>
                  </a:r>
                  <a:endParaRPr lang="en-US" altLang="zh-CN" sz="2655" dirty="0">
                    <a:solidFill>
                      <a:schemeClr val="bg1"/>
                    </a:solidFill>
                    <a:latin typeface="Segoe UI" panose="020B0502040204020203" pitchFamily="34" charset="0"/>
                    <a:ea typeface="Segoe UI Black" panose="020B0A02040204020203" pitchFamily="34" charset="0"/>
                    <a:cs typeface="Segoe UI" panose="020B0502040204020203" pitchFamily="34" charset="0"/>
                  </a:endParaRPr>
                </a:p>
                <a:p>
                  <a:r>
                    <a:rPr lang="zh-CN" altLang="en-US" sz="2655" dirty="0">
                      <a:solidFill>
                        <a:schemeClr val="bg1"/>
                      </a:solidFill>
                      <a:latin typeface="Segoe UI" panose="020B0502040204020203" pitchFamily="34" charset="0"/>
                      <a:ea typeface="微软雅黑" panose="020B0503020204020204" pitchFamily="34" charset="-122"/>
                      <a:cs typeface="Segoe UI" panose="020B0502040204020203" pitchFamily="34" charset="0"/>
                    </a:rPr>
                    <a:t>制</a:t>
                  </a:r>
                  <a:endParaRPr lang="en-US" altLang="zh-CN" sz="2655" dirty="0">
                    <a:solidFill>
                      <a:schemeClr val="bg1"/>
                    </a:solidFill>
                    <a:latin typeface="Segoe UI" panose="020B0502040204020203" pitchFamily="34" charset="0"/>
                    <a:ea typeface="Segoe UI Black" panose="020B0A02040204020203" pitchFamily="34" charset="0"/>
                    <a:cs typeface="Segoe UI" panose="020B0502040204020203" pitchFamily="34" charset="0"/>
                  </a:endParaRPr>
                </a:p>
                <a:p>
                  <a:r>
                    <a:rPr lang="zh-CN" altLang="en-US" sz="2655" dirty="0">
                      <a:solidFill>
                        <a:schemeClr val="bg1"/>
                      </a:solidFill>
                      <a:latin typeface="Segoe UI" panose="020B0502040204020203" pitchFamily="34" charset="0"/>
                      <a:ea typeface="微软雅黑" panose="020B0503020204020204" pitchFamily="34" charset="-122"/>
                      <a:cs typeface="Segoe UI" panose="020B0502040204020203" pitchFamily="34" charset="0"/>
                    </a:rPr>
                    <a:t>器</a:t>
                  </a:r>
                  <a:endParaRPr lang="zh-CN" altLang="en-US" sz="2655" dirty="0">
                    <a:solidFill>
                      <a:schemeClr val="bg1"/>
                    </a:solidFill>
                    <a:latin typeface="Segoe UI" panose="020B0502040204020203" pitchFamily="34" charset="0"/>
                    <a:ea typeface="微软雅黑" panose="020B0503020204020204" pitchFamily="34" charset="-122"/>
                    <a:cs typeface="Segoe UI" panose="020B0502040204020203" pitchFamily="34" charset="0"/>
                  </a:endParaRPr>
                </a:p>
              </p:txBody>
            </p:sp>
          </p:grpSp>
        </p:grpSp>
      </p:grpSp>
      <p:sp>
        <p:nvSpPr>
          <p:cNvPr id="3" name="文本框 2"/>
          <p:cNvSpPr txBox="1"/>
          <p:nvPr/>
        </p:nvSpPr>
        <p:spPr>
          <a:xfrm>
            <a:off x="8035588" y="5504718"/>
            <a:ext cx="2257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zh-CN" altLang="en-US" sz="2400" dirty="0" smtClean="0">
                <a:latin typeface="+mn-ea"/>
              </a:rPr>
              <a:t>能用状态机吗</a:t>
            </a:r>
            <a:r>
              <a:rPr lang="zh-CN" altLang="en-US" sz="2400" dirty="0" smtClean="0">
                <a:solidFill>
                  <a:srgbClr val="3438F6"/>
                </a:solidFill>
                <a:latin typeface="+mn-ea"/>
              </a:rPr>
              <a:t>？</a:t>
            </a:r>
            <a:endParaRPr lang="zh-CN" altLang="en-US" sz="2400" dirty="0">
              <a:solidFill>
                <a:srgbClr val="3438F6"/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10402" y="2472623"/>
            <a:ext cx="78582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第</a:t>
            </a:r>
            <a:r>
              <a:rPr lang="zh-CN" altLang="en-US" sz="8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四部分完</a:t>
            </a:r>
            <a:endParaRPr lang="en-US" altLang="zh-CN" sz="8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817257" y="2078990"/>
            <a:ext cx="4557299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 smtClean="0">
                <a:solidFill>
                  <a:schemeClr val="tx1"/>
                </a:solidFill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9.7 MIPS </a:t>
            </a:r>
            <a:r>
              <a:rPr lang="zh-CN" altLang="en-US" dirty="0" smtClean="0">
                <a:solidFill>
                  <a:schemeClr val="tx1"/>
                </a:solidFill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单周期</a:t>
            </a:r>
            <a:r>
              <a:rPr lang="en-US" altLang="zh-CN" dirty="0" smtClean="0">
                <a:solidFill>
                  <a:schemeClr val="tx1"/>
                </a:solidFill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CPU</a:t>
            </a:r>
            <a:r>
              <a:rPr lang="zh-CN" altLang="en-US" dirty="0" smtClean="0">
                <a:solidFill>
                  <a:schemeClr val="tx1"/>
                </a:solidFill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设计</a:t>
            </a:r>
            <a:endParaRPr lang="zh-CN" altLang="en-US" dirty="0">
              <a:solidFill>
                <a:schemeClr val="tx1"/>
              </a:solidFill>
              <a:latin typeface="禹卫书法行书简体" panose="02000603000000000000" pitchFamily="2" charset="-122"/>
              <a:ea typeface="禹卫书法行书简体" panose="02000603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18" name="矩形 517"/>
          <p:cNvSpPr/>
          <p:nvPr/>
        </p:nvSpPr>
        <p:spPr>
          <a:xfrm>
            <a:off x="617583" y="995755"/>
            <a:ext cx="491236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1.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的特点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324767" y="1855565"/>
            <a:ext cx="7285833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2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 </a:t>
            </a:r>
            <a:r>
              <a:rPr lang="zh-CN" altLang="en-US" sz="2400" dirty="0" smtClean="0">
                <a:latin typeface="+mn-ea"/>
              </a:rPr>
              <a:t>所有指令在一个时钟周期内完成</a:t>
            </a:r>
            <a:endParaRPr lang="en-US" altLang="zh-CN" sz="2400" dirty="0"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335654" y="2497659"/>
            <a:ext cx="6393204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2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 </a:t>
            </a:r>
            <a:r>
              <a:rPr lang="zh-CN" altLang="en-US" sz="2400" dirty="0" smtClean="0">
                <a:latin typeface="+mn-ea"/>
              </a:rPr>
              <a:t>指令周期</a:t>
            </a:r>
            <a:r>
              <a:rPr lang="en-US" altLang="zh-CN" sz="2400" dirty="0" smtClean="0">
                <a:latin typeface="+mn-ea"/>
              </a:rPr>
              <a:t>=CPU</a:t>
            </a:r>
            <a:r>
              <a:rPr lang="zh-CN" altLang="en-US" sz="2400" dirty="0" smtClean="0">
                <a:latin typeface="+mn-ea"/>
              </a:rPr>
              <a:t>周期</a:t>
            </a:r>
            <a:r>
              <a:rPr lang="en-US" altLang="zh-CN" sz="2400" dirty="0" smtClean="0">
                <a:latin typeface="+mn-ea"/>
              </a:rPr>
              <a:t>=</a:t>
            </a:r>
            <a:r>
              <a:rPr lang="zh-CN" altLang="en-US" sz="2400" dirty="0" smtClean="0">
                <a:latin typeface="+mn-ea"/>
              </a:rPr>
              <a:t>时钟周期</a:t>
            </a:r>
            <a:endParaRPr lang="en-US" altLang="zh-CN" sz="2400" dirty="0" smtClean="0">
              <a:latin typeface="+mn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335653" y="3132624"/>
            <a:ext cx="65238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zh-CN" altLang="en-US" sz="2400" dirty="0">
                <a:latin typeface="+mn-ea"/>
              </a:rPr>
              <a:t>属于定长指令周期</a:t>
            </a:r>
            <a:r>
              <a:rPr lang="zh-CN" altLang="en-US" sz="2400" dirty="0" smtClean="0">
                <a:latin typeface="+mn-ea"/>
              </a:rPr>
              <a:t>，性能取决于最慢的指令</a:t>
            </a:r>
            <a:endParaRPr lang="zh-CN" altLang="en-US" sz="2400" dirty="0">
              <a:latin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324767" y="3804913"/>
            <a:ext cx="63932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2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 </a:t>
            </a:r>
            <a:r>
              <a:rPr lang="zh-CN" altLang="en-US" sz="2400" dirty="0" smtClean="0">
                <a:latin typeface="+mn-ea"/>
              </a:rPr>
              <a:t>再次体会</a:t>
            </a:r>
            <a:r>
              <a:rPr lang="en-US" altLang="zh-CN" sz="2400" dirty="0" smtClean="0">
                <a:latin typeface="+mn-ea"/>
              </a:rPr>
              <a:t>CPI</a:t>
            </a:r>
            <a:r>
              <a:rPr lang="zh-CN" altLang="en-US" sz="2400" dirty="0" smtClean="0">
                <a:latin typeface="+mn-ea"/>
              </a:rPr>
              <a:t>能否客观评价</a:t>
            </a:r>
            <a:r>
              <a:rPr lang="en-US" altLang="zh-CN" sz="2400" dirty="0" smtClean="0">
                <a:latin typeface="+mn-ea"/>
              </a:rPr>
              <a:t>CPU</a:t>
            </a:r>
            <a:r>
              <a:rPr lang="zh-CN" altLang="en-US" sz="2400" dirty="0" smtClean="0">
                <a:latin typeface="+mn-ea"/>
              </a:rPr>
              <a:t>的性能！</a:t>
            </a:r>
            <a:endParaRPr lang="en-US" altLang="zh-CN" sz="2400" dirty="0" smtClean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88541" y="966047"/>
            <a:ext cx="514140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2.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对数据通路的要求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470" name="矩形 469"/>
          <p:cNvSpPr/>
          <p:nvPr/>
        </p:nvSpPr>
        <p:spPr>
          <a:xfrm>
            <a:off x="5977524" y="966047"/>
            <a:ext cx="4940847" cy="549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5000"/>
              </a:lnSpc>
            </a:pPr>
            <a:r>
              <a:rPr lang="zh-CN" altLang="en-US" sz="2200" dirty="0">
                <a:latin typeface="+mn-ea"/>
              </a:rPr>
              <a:t>该</a:t>
            </a:r>
            <a:r>
              <a:rPr lang="zh-CN" altLang="en-US" sz="2200" dirty="0" smtClean="0">
                <a:latin typeface="+mn-ea"/>
              </a:rPr>
              <a:t>结构支持指令在单时钟周期完成吗？</a:t>
            </a:r>
            <a:endParaRPr lang="en-US" altLang="zh-CN" sz="2200" dirty="0">
              <a:latin typeface="+mn-ea"/>
            </a:endParaRPr>
          </a:p>
        </p:txBody>
      </p:sp>
      <p:graphicFrame>
        <p:nvGraphicFramePr>
          <p:cNvPr id="112" name="表格 11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893835" y="1933687"/>
          <a:ext cx="2579370" cy="3924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285"/>
                <a:gridCol w="1950085"/>
              </a:tblGrid>
              <a:tr h="393065">
                <a:tc>
                  <a:txBody>
                    <a:bodyPr/>
                    <a:p>
                      <a:pPr algn="l"/>
                      <a:r>
                        <a:rPr lang="zh-CN" altLang="en-US" sz="17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节拍</a:t>
                      </a:r>
                      <a:endParaRPr lang="zh-CN" altLang="en-US" sz="17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l"/>
                      <a:r>
                        <a:rPr lang="en-US" altLang="zh-CN" sz="17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lw</a:t>
                      </a:r>
                      <a:r>
                        <a:rPr lang="en-US" altLang="zh-CN" sz="17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(5 cycles)</a:t>
                      </a:r>
                      <a:endParaRPr lang="zh-CN" altLang="en-US" sz="17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9306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700" b="1" dirty="0">
                          <a:solidFill>
                            <a:srgbClr val="0000FF"/>
                          </a:solidFill>
                          <a:latin typeface="+mn-ea"/>
                          <a:ea typeface="+mn-ea"/>
                        </a:rPr>
                        <a:t>T1</a:t>
                      </a:r>
                      <a:endParaRPr lang="en-US" altLang="zh-CN" sz="1700" b="1" dirty="0">
                        <a:solidFill>
                          <a:srgbClr val="0000FF"/>
                        </a:solidFill>
                        <a:latin typeface="+mn-ea"/>
                        <a:ea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400" b="1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PC</a:t>
                      </a:r>
                      <a:r>
                        <a:rPr lang="en-US" altLang="zh-CN" sz="1400" b="1" baseline="-25000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out</a:t>
                      </a:r>
                      <a:r>
                        <a:rPr lang="zh-CN" altLang="en-US" sz="1400" b="1" dirty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、</a:t>
                      </a:r>
                      <a:r>
                        <a:rPr lang="en-US" altLang="zh-CN" sz="1400" b="1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AR</a:t>
                      </a:r>
                      <a:r>
                        <a:rPr lang="en-US" altLang="zh-CN" sz="1400" b="1" baseline="-25000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in</a:t>
                      </a:r>
                      <a:r>
                        <a:rPr lang="zh-CN" altLang="en-US" sz="1400" b="1" dirty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、</a:t>
                      </a:r>
                      <a:r>
                        <a:rPr lang="en-US" altLang="zh-CN" sz="1400" b="1" dirty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X</a:t>
                      </a:r>
                      <a:r>
                        <a:rPr lang="en-US" altLang="zh-CN" sz="1400" b="1" baseline="-25000" dirty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in</a:t>
                      </a:r>
                      <a:endParaRPr lang="zh-CN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ea"/>
                        <a:sym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9306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700" b="1" dirty="0">
                          <a:solidFill>
                            <a:srgbClr val="0000FF"/>
                          </a:solidFill>
                          <a:latin typeface="+mn-ea"/>
                          <a:ea typeface="+mn-ea"/>
                        </a:rPr>
                        <a:t>T2</a:t>
                      </a:r>
                      <a:endParaRPr lang="en-US" altLang="zh-CN" sz="1700" b="1" dirty="0">
                        <a:solidFill>
                          <a:srgbClr val="0000FF"/>
                        </a:solidFill>
                        <a:latin typeface="+mn-ea"/>
                        <a:ea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Read , </a:t>
                      </a:r>
                      <a:r>
                        <a:rPr lang="en-US" altLang="zh-CN" sz="1400" b="1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DRM</a:t>
                      </a:r>
                      <a:r>
                        <a:rPr lang="en-US" altLang="zh-CN" sz="1400" b="1" baseline="-25000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in</a:t>
                      </a:r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 </a:t>
                      </a: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, Ads=0 , </a:t>
                      </a:r>
                      <a:r>
                        <a:rPr lang="en-US" altLang="zh-CN" sz="1400" b="1" dirty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ADD, </a:t>
                      </a: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Zin</a:t>
                      </a:r>
                      <a:endParaRPr lang="zh-CN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ea"/>
                        <a:sym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93065"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700" b="1" dirty="0">
                          <a:solidFill>
                            <a:srgbClr val="0000FF"/>
                          </a:solidFill>
                          <a:latin typeface="+mn-ea"/>
                          <a:ea typeface="+mn-ea"/>
                        </a:rPr>
                        <a:t>T3</a:t>
                      </a:r>
                      <a:endParaRPr lang="en-US" altLang="zh-CN" sz="1700" b="1" dirty="0">
                        <a:solidFill>
                          <a:srgbClr val="0000FF"/>
                        </a:solidFill>
                        <a:latin typeface="+mn-ea"/>
                        <a:ea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en-US" altLang="zh-CN" sz="1400" b="1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Z</a:t>
                      </a:r>
                      <a:r>
                        <a:rPr lang="en-US" altLang="zh-CN" sz="1400" b="1" baseline="-25000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out</a:t>
                      </a:r>
                      <a:r>
                        <a:rPr lang="zh-CN" altLang="en-US" sz="1400" b="1" dirty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、</a:t>
                      </a:r>
                      <a:r>
                        <a:rPr lang="en-US" altLang="zh-CN" sz="1400" b="1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PC</a:t>
                      </a:r>
                      <a:r>
                        <a:rPr lang="en-US" altLang="zh-CN" sz="1400" b="1" baseline="-25000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in</a:t>
                      </a:r>
                      <a:endParaRPr lang="zh-CN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ea"/>
                        <a:sym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93065">
                <a:tc>
                  <a:txBody>
                    <a:bodyPr/>
                    <a:p>
                      <a:pPr algn="l"/>
                      <a:r>
                        <a:rPr lang="en-US" altLang="zh-CN" sz="1700" b="1" dirty="0">
                          <a:solidFill>
                            <a:srgbClr val="0000FF"/>
                          </a:solidFill>
                          <a:latin typeface="+mn-ea"/>
                          <a:ea typeface="+mn-ea"/>
                        </a:rPr>
                        <a:t>T4</a:t>
                      </a:r>
                      <a:endParaRPr lang="en-US" altLang="zh-CN" sz="1700" b="1" dirty="0">
                        <a:solidFill>
                          <a:srgbClr val="0000FF"/>
                        </a:solidFill>
                        <a:latin typeface="+mn-ea"/>
                        <a:ea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l"/>
                      <a:r>
                        <a:rPr lang="en-US" altLang="zh-CN" sz="1400" b="1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DR</a:t>
                      </a:r>
                      <a:r>
                        <a:rPr lang="en-US" altLang="zh-CN" sz="1400" b="1" baseline="-25000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out</a:t>
                      </a:r>
                      <a:r>
                        <a:rPr lang="zh-CN" altLang="en-US" sz="1400" b="1" dirty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、</a:t>
                      </a:r>
                      <a:r>
                        <a:rPr lang="en-US" altLang="zh-CN" sz="1400" b="1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IR</a:t>
                      </a:r>
                      <a:r>
                        <a:rPr lang="en-US" altLang="zh-CN" sz="1400" b="1" baseline="-25000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in</a:t>
                      </a:r>
                      <a:endParaRPr lang="zh-CN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ea"/>
                        <a:sym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5440">
                <a:tc>
                  <a:txBody>
                    <a:bodyPr/>
                    <a:p>
                      <a:pPr algn="l"/>
                      <a:r>
                        <a:rPr lang="en-US" altLang="zh-CN" sz="1700" b="1" dirty="0">
                          <a:solidFill>
                            <a:srgbClr val="9900CC"/>
                          </a:solidFill>
                          <a:latin typeface="+mn-ea"/>
                          <a:ea typeface="+mn-ea"/>
                          <a:cs typeface="Segoe UI Black" panose="020B0A02040204020203" pitchFamily="34" charset="0"/>
                        </a:rPr>
                        <a:t>T1</a:t>
                      </a:r>
                      <a:endParaRPr lang="zh-CN" altLang="en-US" sz="1700" b="1" dirty="0">
                        <a:solidFill>
                          <a:srgbClr val="9900CC"/>
                        </a:solidFill>
                        <a:latin typeface="+mn-ea"/>
                        <a:ea typeface="+mn-ea"/>
                        <a:cs typeface="Segoe UI Black" panose="020B0A02040204020203" pitchFamily="34" charset="0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l"/>
                      <a:r>
                        <a:rPr lang="en-US" altLang="zh-CN" sz="1400" b="1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RegR</a:t>
                      </a: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=0, R</a:t>
                      </a:r>
                      <a:r>
                        <a:rPr lang="en-US" altLang="zh-CN" sz="1400" b="1" baseline="-25000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out</a:t>
                      </a: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, X</a:t>
                      </a:r>
                      <a:r>
                        <a:rPr lang="en-US" altLang="zh-CN" sz="1400" b="1" baseline="-25000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in</a:t>
                      </a:r>
                      <a:endParaRPr lang="en-US" altLang="zh-CN" sz="1400" b="1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ea"/>
                        <a:sym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56565">
                <a:tc>
                  <a:txBody>
                    <a:bodyPr/>
                    <a:p>
                      <a:pPr algn="l"/>
                      <a:r>
                        <a:rPr lang="en-US" altLang="zh-CN" sz="1700" b="1" dirty="0">
                          <a:solidFill>
                            <a:srgbClr val="9900CC"/>
                          </a:solidFill>
                          <a:latin typeface="+mn-ea"/>
                          <a:ea typeface="+mn-ea"/>
                          <a:cs typeface="Segoe UI Black" panose="020B0A02040204020203" pitchFamily="34" charset="0"/>
                        </a:rPr>
                        <a:t>T2</a:t>
                      </a:r>
                      <a:endParaRPr lang="zh-CN" altLang="en-US" sz="1700" b="1" dirty="0">
                        <a:solidFill>
                          <a:srgbClr val="9900CC"/>
                        </a:solidFill>
                        <a:latin typeface="+mn-ea"/>
                        <a:ea typeface="+mn-ea"/>
                        <a:cs typeface="Segoe UI Black" panose="020B0A02040204020203" pitchFamily="34" charset="0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1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IR_imm</a:t>
                      </a:r>
                      <a:r>
                        <a:rPr lang="en-US" altLang="zh-CN" sz="1400" b="1" baseline="-25000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out</a:t>
                      </a:r>
                      <a:r>
                        <a:rPr lang="en-US" altLang="zh-CN" sz="1400" b="1" baseline="-25000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 </a:t>
                      </a: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, Ads, </a:t>
                      </a:r>
                      <a:endParaRPr lang="en-US" altLang="zh-CN" sz="1400" b="1" dirty="0" smtClean="0">
                        <a:solidFill>
                          <a:schemeClr val="tx1"/>
                        </a:solidFill>
                        <a:latin typeface="+mn-ea"/>
                        <a:cs typeface="+mn-ea"/>
                        <a:sym typeface="+mn-ea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1" dirty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ADD, </a:t>
                      </a: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Zin</a:t>
                      </a:r>
                      <a:endParaRPr lang="en-US" altLang="zh-CN" sz="1400" b="1" baseline="-250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ea"/>
                        <a:sym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54000">
                <a:tc>
                  <a:txBody>
                    <a:bodyPr/>
                    <a:p>
                      <a:pPr algn="l"/>
                      <a:r>
                        <a:rPr lang="en-US" altLang="zh-CN" sz="1700" b="1" dirty="0">
                          <a:solidFill>
                            <a:srgbClr val="0000FF"/>
                          </a:solidFill>
                          <a:latin typeface="+mn-ea"/>
                          <a:ea typeface="+mn-ea"/>
                          <a:cs typeface="Segoe UI Black" panose="020B0A02040204020203" pitchFamily="34" charset="0"/>
                        </a:rPr>
                        <a:t>T1</a:t>
                      </a:r>
                      <a:endParaRPr lang="zh-CN" altLang="en-US" sz="1700" b="1" dirty="0">
                        <a:solidFill>
                          <a:srgbClr val="0000FF"/>
                        </a:solidFill>
                        <a:latin typeface="+mn-ea"/>
                        <a:ea typeface="+mn-ea"/>
                        <a:cs typeface="Segoe UI Black" panose="020B0A02040204020203" pitchFamily="34" charset="0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1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Z</a:t>
                      </a:r>
                      <a:r>
                        <a:rPr lang="en-US" altLang="zh-CN" sz="1400" b="1" baseline="-25000" dirty="0" err="1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out</a:t>
                      </a:r>
                      <a:r>
                        <a:rPr lang="zh-CN" altLang="en-US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、</a:t>
                      </a:r>
                      <a:r>
                        <a:rPr lang="en-US" altLang="zh-CN" sz="1400" b="1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AR</a:t>
                      </a:r>
                      <a:r>
                        <a:rPr lang="en-US" altLang="zh-CN" sz="1400" b="1" baseline="-25000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in</a:t>
                      </a:r>
                      <a:endParaRPr lang="zh-CN" altLang="en-US" sz="1400" b="1" baseline="-25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9575">
                <a:tc>
                  <a:txBody>
                    <a:bodyPr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700" b="1" dirty="0">
                          <a:solidFill>
                            <a:srgbClr val="0000FF"/>
                          </a:solidFill>
                          <a:latin typeface="+mn-ea"/>
                          <a:ea typeface="+mn-ea"/>
                          <a:cs typeface="Segoe UI Black" panose="020B0A02040204020203" pitchFamily="34" charset="0"/>
                        </a:rPr>
                        <a:t>T2</a:t>
                      </a:r>
                      <a:endParaRPr lang="zh-CN" altLang="en-US" sz="1700" b="1" dirty="0">
                        <a:solidFill>
                          <a:srgbClr val="0000FF"/>
                        </a:solidFill>
                        <a:latin typeface="+mn-ea"/>
                        <a:ea typeface="+mn-ea"/>
                        <a:cs typeface="Segoe UI Black" panose="020B0A02040204020203" pitchFamily="34" charset="0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Read , </a:t>
                      </a:r>
                      <a:r>
                        <a:rPr lang="en-US" altLang="zh-CN" sz="1400" b="1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DRM</a:t>
                      </a:r>
                      <a:r>
                        <a:rPr lang="en-US" altLang="zh-CN" sz="1400" b="1" baseline="-25000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in</a:t>
                      </a:r>
                      <a:endParaRPr lang="en-US" altLang="zh-CN" sz="1400" b="1" baseline="-250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ea"/>
                        <a:sym typeface="+mn-ea"/>
                      </a:endParaRPr>
                    </a:p>
                  </a:txBody>
                  <a:tcPr marL="0" marR="0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0200">
                <a:tc>
                  <a:txBody>
                    <a:bodyPr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700" b="1" dirty="0">
                          <a:solidFill>
                            <a:srgbClr val="0000FF"/>
                          </a:solidFill>
                          <a:latin typeface="+mn-ea"/>
                          <a:ea typeface="+mn-ea"/>
                          <a:cs typeface="Segoe UI Black" panose="020B0A02040204020203" pitchFamily="34" charset="0"/>
                        </a:rPr>
                        <a:t>T3</a:t>
                      </a:r>
                      <a:endParaRPr lang="zh-CN" altLang="en-US" sz="1700" b="1" dirty="0">
                        <a:solidFill>
                          <a:srgbClr val="0000FF"/>
                        </a:solidFill>
                        <a:latin typeface="+mn-ea"/>
                        <a:ea typeface="+mn-ea"/>
                        <a:cs typeface="Segoe UI Black" panose="020B0A02040204020203" pitchFamily="34" charset="0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l"/>
                      <a:r>
                        <a:rPr lang="en-US" altLang="zh-CN" sz="1400" b="1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DRout</a:t>
                      </a: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 , </a:t>
                      </a:r>
                      <a:r>
                        <a:rPr lang="en-US" altLang="zh-CN" sz="1400" b="1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RegW</a:t>
                      </a:r>
                      <a:r>
                        <a:rPr lang="en-US" altLang="zh-CN" sz="1400" b="1" dirty="0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=0 , </a:t>
                      </a:r>
                      <a:r>
                        <a:rPr lang="en-US" altLang="zh-CN" sz="1400" b="1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R</a:t>
                      </a:r>
                      <a:r>
                        <a:rPr lang="en-US" altLang="zh-CN" sz="1400" b="1" baseline="-25000" dirty="0" err="1" smtClean="0">
                          <a:solidFill>
                            <a:schemeClr val="tx1"/>
                          </a:solidFill>
                          <a:latin typeface="+mn-ea"/>
                          <a:cs typeface="+mn-ea"/>
                          <a:sym typeface="+mn-ea"/>
                        </a:rPr>
                        <a:t>in</a:t>
                      </a:r>
                      <a:endParaRPr lang="en-US" altLang="zh-CN" sz="1400" b="1" baseline="-250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ea"/>
                        <a:sym typeface="+mn-ea"/>
                      </a:endParaRPr>
                    </a:p>
                  </a:txBody>
                  <a:tcPr marL="86699" marR="86699" marT="43349" marB="43349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55" y="1729740"/>
            <a:ext cx="5901055" cy="4781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747658" y="915745"/>
            <a:ext cx="5410200" cy="549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5000"/>
              </a:lnSpc>
            </a:pPr>
            <a:r>
              <a:rPr lang="zh-CN" altLang="en-US" sz="2200" dirty="0" smtClean="0">
                <a:latin typeface="+mn-ea"/>
              </a:rPr>
              <a:t>该总线结构支持指令在单时钟周期完成吗</a:t>
            </a:r>
            <a:r>
              <a:rPr lang="zh-CN" altLang="en-US" sz="2200" dirty="0" smtClean="0">
                <a:solidFill>
                  <a:srgbClr val="FF0000"/>
                </a:solidFill>
                <a:latin typeface="+mn-ea"/>
              </a:rPr>
              <a:t>？</a:t>
            </a:r>
            <a:endParaRPr lang="en-US" altLang="zh-CN" sz="22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9428" y="925577"/>
            <a:ext cx="53482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2.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对数据通路的要求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11989" y="1665502"/>
            <a:ext cx="10533415" cy="4937393"/>
            <a:chOff x="697004" y="1767866"/>
            <a:chExt cx="11109461" cy="5207407"/>
          </a:xfrm>
        </p:grpSpPr>
        <p:sp>
          <p:nvSpPr>
            <p:cNvPr id="8" name="流程图: 手动输入 146"/>
            <p:cNvSpPr/>
            <p:nvPr/>
          </p:nvSpPr>
          <p:spPr>
            <a:xfrm>
              <a:off x="5181935" y="5812705"/>
              <a:ext cx="1223105" cy="308492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-1" fmla="*/ 0 w 10000"/>
                <a:gd name="connsiteY0-2" fmla="*/ 9483 h 17483"/>
                <a:gd name="connsiteX1-3" fmla="*/ 10000 w 10000"/>
                <a:gd name="connsiteY1-4" fmla="*/ 0 h 17483"/>
                <a:gd name="connsiteX2-5" fmla="*/ 10000 w 10000"/>
                <a:gd name="connsiteY2-6" fmla="*/ 17483 h 17483"/>
                <a:gd name="connsiteX3-7" fmla="*/ 0 w 10000"/>
                <a:gd name="connsiteY3-8" fmla="*/ 17483 h 17483"/>
                <a:gd name="connsiteX4-9" fmla="*/ 0 w 10000"/>
                <a:gd name="connsiteY4-10" fmla="*/ 9483 h 17483"/>
                <a:gd name="connsiteX0-11" fmla="*/ 0 w 10000"/>
                <a:gd name="connsiteY0-12" fmla="*/ 5355 h 13355"/>
                <a:gd name="connsiteX1-13" fmla="*/ 10000 w 10000"/>
                <a:gd name="connsiteY1-14" fmla="*/ 0 h 13355"/>
                <a:gd name="connsiteX2-15" fmla="*/ 10000 w 10000"/>
                <a:gd name="connsiteY2-16" fmla="*/ 13355 h 13355"/>
                <a:gd name="connsiteX3-17" fmla="*/ 0 w 10000"/>
                <a:gd name="connsiteY3-18" fmla="*/ 13355 h 13355"/>
                <a:gd name="connsiteX4-19" fmla="*/ 0 w 10000"/>
                <a:gd name="connsiteY4-20" fmla="*/ 5355 h 1335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0000" h="13355">
                  <a:moveTo>
                    <a:pt x="0" y="5355"/>
                  </a:moveTo>
                  <a:lnTo>
                    <a:pt x="10000" y="0"/>
                  </a:lnTo>
                  <a:lnTo>
                    <a:pt x="10000" y="13355"/>
                  </a:lnTo>
                  <a:lnTo>
                    <a:pt x="0" y="13355"/>
                  </a:lnTo>
                  <a:lnTo>
                    <a:pt x="0" y="5355"/>
                  </a:lnTo>
                  <a:close/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6429375" y="4408413"/>
              <a:ext cx="975092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4391673" y="5021016"/>
              <a:ext cx="69402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1" name="任意多边形: 形状 256"/>
            <p:cNvSpPr/>
            <p:nvPr/>
          </p:nvSpPr>
          <p:spPr>
            <a:xfrm flipV="1">
              <a:off x="4911567" y="4551034"/>
              <a:ext cx="187289" cy="104394"/>
            </a:xfrm>
            <a:custGeom>
              <a:avLst/>
              <a:gdLst>
                <a:gd name="connsiteX0" fmla="*/ 323850 w 323850"/>
                <a:gd name="connsiteY0" fmla="*/ 0 h 0"/>
                <a:gd name="connsiteX1" fmla="*/ 0 w 3238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3850">
                  <a:moveTo>
                    <a:pt x="323850" y="0"/>
                  </a:moveTo>
                  <a:lnTo>
                    <a:pt x="0" y="0"/>
                  </a:lnTo>
                </a:path>
              </a:pathLst>
            </a:cu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4053450" y="4289705"/>
              <a:ext cx="1025156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4038682" y="4010421"/>
              <a:ext cx="105916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4" name="组合 13"/>
            <p:cNvGrpSpPr/>
            <p:nvPr/>
          </p:nvGrpSpPr>
          <p:grpSpPr>
            <a:xfrm>
              <a:off x="5069674" y="2027665"/>
              <a:ext cx="6334881" cy="1950924"/>
              <a:chOff x="5039741" y="3208161"/>
              <a:chExt cx="597546" cy="457491"/>
            </a:xfrm>
          </p:grpSpPr>
          <p:cxnSp>
            <p:nvCxnSpPr>
              <p:cNvPr id="165" name="直接连接符 164"/>
              <p:cNvCxnSpPr/>
              <p:nvPr/>
            </p:nvCxnSpPr>
            <p:spPr>
              <a:xfrm>
                <a:off x="5637287" y="3208161"/>
                <a:ext cx="0" cy="457491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6" name="直接连接符 165"/>
              <p:cNvCxnSpPr/>
              <p:nvPr/>
            </p:nvCxnSpPr>
            <p:spPr>
              <a:xfrm>
                <a:off x="5039741" y="3208161"/>
                <a:ext cx="597546" cy="0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5" name="直接连接符 14"/>
            <p:cNvCxnSpPr/>
            <p:nvPr/>
          </p:nvCxnSpPr>
          <p:spPr>
            <a:xfrm>
              <a:off x="5073891" y="2472651"/>
              <a:ext cx="4131450" cy="0"/>
            </a:xfrm>
            <a:prstGeom prst="line">
              <a:avLst/>
            </a:prstGeom>
            <a:noFill/>
            <a:ln w="190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5083378" y="2695870"/>
              <a:ext cx="3227280" cy="1199217"/>
              <a:chOff x="5039741" y="3208161"/>
              <a:chExt cx="597546" cy="457491"/>
            </a:xfrm>
          </p:grpSpPr>
          <p:cxnSp>
            <p:nvCxnSpPr>
              <p:cNvPr id="163" name="直接连接符 162"/>
              <p:cNvCxnSpPr/>
              <p:nvPr/>
            </p:nvCxnSpPr>
            <p:spPr>
              <a:xfrm>
                <a:off x="5637287" y="3208161"/>
                <a:ext cx="0" cy="457491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4" name="直接连接符 163"/>
              <p:cNvCxnSpPr/>
              <p:nvPr/>
            </p:nvCxnSpPr>
            <p:spPr>
              <a:xfrm>
                <a:off x="5039741" y="3208161"/>
                <a:ext cx="597546" cy="0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7" name="组合 16"/>
            <p:cNvGrpSpPr/>
            <p:nvPr/>
          </p:nvGrpSpPr>
          <p:grpSpPr>
            <a:xfrm>
              <a:off x="5088159" y="3149858"/>
              <a:ext cx="744126" cy="474778"/>
              <a:chOff x="5039741" y="3208161"/>
              <a:chExt cx="597546" cy="457491"/>
            </a:xfrm>
          </p:grpSpPr>
          <p:cxnSp>
            <p:nvCxnSpPr>
              <p:cNvPr id="161" name="直接连接符 160"/>
              <p:cNvCxnSpPr/>
              <p:nvPr/>
            </p:nvCxnSpPr>
            <p:spPr>
              <a:xfrm>
                <a:off x="5637287" y="3208161"/>
                <a:ext cx="0" cy="457491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2" name="直接连接符 161"/>
              <p:cNvCxnSpPr/>
              <p:nvPr/>
            </p:nvCxnSpPr>
            <p:spPr>
              <a:xfrm>
                <a:off x="5039741" y="3208161"/>
                <a:ext cx="597546" cy="0"/>
              </a:xfrm>
              <a:prstGeom prst="line">
                <a:avLst/>
              </a:prstGeom>
              <a:noFill/>
              <a:ln w="19050" cap="sq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8" name="直接连接符 17"/>
            <p:cNvCxnSpPr/>
            <p:nvPr/>
          </p:nvCxnSpPr>
          <p:spPr>
            <a:xfrm>
              <a:off x="4778067" y="3306859"/>
              <a:ext cx="0" cy="1125265"/>
            </a:xfrm>
            <a:prstGeom prst="line">
              <a:avLst/>
            </a:prstGeom>
            <a:noFill/>
            <a:ln w="190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" name="任意多边形: 形状 191"/>
            <p:cNvSpPr/>
            <p:nvPr/>
          </p:nvSpPr>
          <p:spPr>
            <a:xfrm>
              <a:off x="5080685" y="2250400"/>
              <a:ext cx="5072714" cy="1475869"/>
            </a:xfrm>
            <a:custGeom>
              <a:avLst/>
              <a:gdLst>
                <a:gd name="connsiteX0" fmla="*/ 0 w 4762500"/>
                <a:gd name="connsiteY0" fmla="*/ 0 h 1600200"/>
                <a:gd name="connsiteX1" fmla="*/ 4762500 w 4762500"/>
                <a:gd name="connsiteY1" fmla="*/ 0 h 1600200"/>
                <a:gd name="connsiteX2" fmla="*/ 4762500 w 4762500"/>
                <a:gd name="connsiteY2" fmla="*/ 1600200 h 1600200"/>
                <a:gd name="connsiteX0-1" fmla="*/ 0 w 4762500"/>
                <a:gd name="connsiteY0-2" fmla="*/ 0 h 1593057"/>
                <a:gd name="connsiteX1-3" fmla="*/ 4762500 w 4762500"/>
                <a:gd name="connsiteY1-4" fmla="*/ 0 h 1593057"/>
                <a:gd name="connsiteX2-5" fmla="*/ 4762500 w 4762500"/>
                <a:gd name="connsiteY2-6" fmla="*/ 1593057 h 1593057"/>
                <a:gd name="connsiteX0-7" fmla="*/ 0 w 4762500"/>
                <a:gd name="connsiteY0-8" fmla="*/ 0 h 1600201"/>
                <a:gd name="connsiteX1-9" fmla="*/ 4762500 w 4762500"/>
                <a:gd name="connsiteY1-10" fmla="*/ 0 h 1600201"/>
                <a:gd name="connsiteX2-11" fmla="*/ 4762500 w 4762500"/>
                <a:gd name="connsiteY2-12" fmla="*/ 1600201 h 160020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762500" h="1600201">
                  <a:moveTo>
                    <a:pt x="0" y="0"/>
                  </a:moveTo>
                  <a:lnTo>
                    <a:pt x="4762500" y="0"/>
                  </a:lnTo>
                  <a:lnTo>
                    <a:pt x="4762500" y="1600201"/>
                  </a:lnTo>
                </a:path>
              </a:pathLst>
            </a:custGeom>
            <a:noFill/>
            <a:ln w="1905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20" name="矩形 19"/>
            <p:cNvSpPr/>
            <p:nvPr/>
          </p:nvSpPr>
          <p:spPr>
            <a:xfrm>
              <a:off x="5065360" y="1767866"/>
              <a:ext cx="100121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MemtoReg</a:t>
              </a:r>
              <a:endParaRPr lang="zh-CN" altLang="en-US" sz="1325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65360" y="1988766"/>
              <a:ext cx="97206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MemWrite</a:t>
              </a:r>
              <a:endParaRPr lang="zh-CN" altLang="en-US" sz="1325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065360" y="2209666"/>
              <a:ext cx="7121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Branch</a:t>
              </a:r>
              <a:endParaRPr lang="zh-CN" altLang="en-US" sz="1325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065360" y="2430566"/>
              <a:ext cx="693512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AluOP</a:t>
              </a:r>
              <a:endParaRPr lang="zh-CN" altLang="en-US" sz="1325" baseline="-25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065360" y="2662976"/>
              <a:ext cx="80340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ALUSrc</a:t>
              </a:r>
              <a:endParaRPr lang="zh-CN" altLang="en-US" sz="1325" baseline="-25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754378" y="3260600"/>
              <a:ext cx="73239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RegDst</a:t>
              </a:r>
              <a:endParaRPr lang="zh-CN" altLang="en-US" sz="1325" baseline="-25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5065360" y="2883875"/>
              <a:ext cx="88246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RegWrite</a:t>
              </a:r>
              <a:endParaRPr lang="zh-CN" altLang="en-US" sz="1325" baseline="-25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9419520" y="2472651"/>
              <a:ext cx="65293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PCSrc</a:t>
              </a:r>
              <a:endParaRPr lang="zh-CN" altLang="en-US" sz="1325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1992610" y="3763083"/>
              <a:ext cx="252305" cy="453041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29" name="直接连接符 28"/>
            <p:cNvCxnSpPr/>
            <p:nvPr/>
          </p:nvCxnSpPr>
          <p:spPr>
            <a:xfrm flipV="1">
              <a:off x="2119506" y="4219534"/>
              <a:ext cx="0" cy="100857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/>
            <p:cNvSpPr/>
            <p:nvPr/>
          </p:nvSpPr>
          <p:spPr>
            <a:xfrm>
              <a:off x="1870381" y="4266907"/>
              <a:ext cx="53458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325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1716304" y="3989131"/>
              <a:ext cx="265781" cy="473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2250097" y="3993971"/>
              <a:ext cx="343074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/>
            <p:cNvSpPr/>
            <p:nvPr/>
          </p:nvSpPr>
          <p:spPr>
            <a:xfrm>
              <a:off x="1908246" y="3424994"/>
              <a:ext cx="458508" cy="3436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51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PC</a:t>
              </a:r>
              <a:endParaRPr lang="zh-CN" altLang="en-US" sz="151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2584594" y="3667322"/>
              <a:ext cx="944542" cy="1445348"/>
              <a:chOff x="2153669" y="3581315"/>
              <a:chExt cx="981236" cy="1387999"/>
            </a:xfrm>
          </p:grpSpPr>
          <p:sp>
            <p:nvSpPr>
              <p:cNvPr id="157" name="矩形 156"/>
              <p:cNvSpPr/>
              <p:nvPr/>
            </p:nvSpPr>
            <p:spPr>
              <a:xfrm>
                <a:off x="2162582" y="3581315"/>
                <a:ext cx="920297" cy="1387999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58" name="矩形 157"/>
              <p:cNvSpPr/>
              <p:nvPr/>
            </p:nvSpPr>
            <p:spPr>
              <a:xfrm>
                <a:off x="2672635" y="3769167"/>
                <a:ext cx="462270" cy="3003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2153669" y="3768090"/>
                <a:ext cx="337571" cy="3003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0" name="矩形 159"/>
              <p:cNvSpPr/>
              <p:nvPr/>
            </p:nvSpPr>
            <p:spPr>
              <a:xfrm>
                <a:off x="2247903" y="4158047"/>
                <a:ext cx="760851" cy="5072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指令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3435980" y="3732115"/>
              <a:ext cx="656317" cy="2820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14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指令字</a:t>
              </a:r>
              <a:endParaRPr lang="zh-CN" altLang="en-US" sz="1140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2069337" y="5786044"/>
              <a:ext cx="216340" cy="3570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2407598" y="5954587"/>
              <a:ext cx="370802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任意多边形: 形状 251"/>
            <p:cNvSpPr/>
            <p:nvPr/>
          </p:nvSpPr>
          <p:spPr>
            <a:xfrm>
              <a:off x="3253851" y="5704600"/>
              <a:ext cx="265781" cy="738400"/>
            </a:xfrm>
            <a:custGeom>
              <a:avLst/>
              <a:gdLst>
                <a:gd name="connsiteX0" fmla="*/ 0 w 234950"/>
                <a:gd name="connsiteY0" fmla="*/ 0 h 812800"/>
                <a:gd name="connsiteX1" fmla="*/ 234950 w 234950"/>
                <a:gd name="connsiteY1" fmla="*/ 0 h 812800"/>
                <a:gd name="connsiteX2" fmla="*/ 234950 w 234950"/>
                <a:gd name="connsiteY2" fmla="*/ 812800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4950" h="812800">
                  <a:moveTo>
                    <a:pt x="0" y="0"/>
                  </a:moveTo>
                  <a:lnTo>
                    <a:pt x="234950" y="0"/>
                  </a:lnTo>
                  <a:lnTo>
                    <a:pt x="234950" y="812800"/>
                  </a:lnTo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39" name="矩形 38"/>
            <p:cNvSpPr/>
            <p:nvPr/>
          </p:nvSpPr>
          <p:spPr>
            <a:xfrm>
              <a:off x="3233226" y="5423935"/>
              <a:ext cx="60559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PC+4</a:t>
              </a:r>
              <a:endParaRPr lang="zh-CN" altLang="en-US" sz="1325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977560" y="2915317"/>
              <a:ext cx="375667" cy="2666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5:0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993227" y="4041790"/>
              <a:ext cx="517683" cy="2666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20:16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995056" y="3774290"/>
              <a:ext cx="517683" cy="2666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25:21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3966955" y="4545075"/>
              <a:ext cx="517683" cy="2666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15:11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978687" y="5823198"/>
              <a:ext cx="446675" cy="2666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15:0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5260768" y="5840486"/>
              <a:ext cx="107560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 Extend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6377380" y="5937733"/>
              <a:ext cx="86257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SignImm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5102472" y="3624635"/>
              <a:ext cx="1417422" cy="1620000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48" name="矩形 47"/>
            <p:cNvSpPr/>
            <p:nvPr/>
          </p:nvSpPr>
          <p:spPr>
            <a:xfrm>
              <a:off x="5087028" y="3846399"/>
              <a:ext cx="49401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5088159" y="4167250"/>
              <a:ext cx="49401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5081485" y="4515214"/>
              <a:ext cx="453438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5087028" y="4869877"/>
              <a:ext cx="494013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607659" y="3587547"/>
              <a:ext cx="473726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5461813" y="4623794"/>
              <a:ext cx="91160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32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寄存器堆</a:t>
              </a:r>
              <a:endParaRPr lang="zh-CN" altLang="en-US" sz="132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6187634" y="3856669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6179493" y="4276124"/>
              <a:ext cx="40440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4625897" y="4389532"/>
              <a:ext cx="284372" cy="537440"/>
              <a:chOff x="4451072" y="4543951"/>
              <a:chExt cx="284372" cy="537440"/>
            </a:xfrm>
          </p:grpSpPr>
          <p:sp>
            <p:nvSpPr>
              <p:cNvPr id="155" name="流程图: 手动操作 154"/>
              <p:cNvSpPr/>
              <p:nvPr/>
            </p:nvSpPr>
            <p:spPr>
              <a:xfrm rot="16200000">
                <a:off x="4335027" y="4701403"/>
                <a:ext cx="533466" cy="226510"/>
              </a:xfrm>
              <a:prstGeom prst="flowChartManualOperation">
                <a:avLst/>
              </a:prstGeom>
              <a:noFill/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56" name="矩形 155"/>
              <p:cNvSpPr/>
              <p:nvPr/>
            </p:nvSpPr>
            <p:spPr>
              <a:xfrm>
                <a:off x="4451072" y="4543951"/>
                <a:ext cx="284372" cy="5281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7" name="流程图: 手动操作 56"/>
            <p:cNvSpPr/>
            <p:nvPr/>
          </p:nvSpPr>
          <p:spPr>
            <a:xfrm rot="16200000">
              <a:off x="1336980" y="3875036"/>
              <a:ext cx="533466" cy="226510"/>
            </a:xfrm>
            <a:prstGeom prst="flowChartManualOperation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58" name="矩形 57"/>
            <p:cNvSpPr/>
            <p:nvPr/>
          </p:nvSpPr>
          <p:spPr>
            <a:xfrm>
              <a:off x="1429026" y="3715552"/>
              <a:ext cx="284371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" name="流程图: 手动操作 58"/>
            <p:cNvSpPr/>
            <p:nvPr/>
          </p:nvSpPr>
          <p:spPr>
            <a:xfrm rot="16200000">
              <a:off x="7251910" y="4433214"/>
              <a:ext cx="533466" cy="226510"/>
            </a:xfrm>
            <a:prstGeom prst="flowChartManualOperation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60" name="矩形 59"/>
            <p:cNvSpPr/>
            <p:nvPr/>
          </p:nvSpPr>
          <p:spPr>
            <a:xfrm>
              <a:off x="7346314" y="4283009"/>
              <a:ext cx="284371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1" name="流程图: 手动操作 60"/>
            <p:cNvSpPr/>
            <p:nvPr/>
          </p:nvSpPr>
          <p:spPr>
            <a:xfrm rot="16200000">
              <a:off x="11167767" y="4070175"/>
              <a:ext cx="533466" cy="226510"/>
            </a:xfrm>
            <a:prstGeom prst="flowChartManualOperation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62" name="矩形 61"/>
            <p:cNvSpPr/>
            <p:nvPr/>
          </p:nvSpPr>
          <p:spPr>
            <a:xfrm>
              <a:off x="11263840" y="3936437"/>
              <a:ext cx="284371" cy="5281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endParaRPr lang="en-US" altLang="zh-CN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3" name="直接连接符 62"/>
            <p:cNvCxnSpPr/>
            <p:nvPr/>
          </p:nvCxnSpPr>
          <p:spPr>
            <a:xfrm>
              <a:off x="6507043" y="4010421"/>
              <a:ext cx="1557578" cy="1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7855791" y="5879564"/>
              <a:ext cx="347745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组合 64"/>
            <p:cNvGrpSpPr/>
            <p:nvPr/>
          </p:nvGrpSpPr>
          <p:grpSpPr>
            <a:xfrm>
              <a:off x="7386084" y="5653030"/>
              <a:ext cx="487251" cy="552651"/>
              <a:chOff x="7239187" y="4876233"/>
              <a:chExt cx="506180" cy="574121"/>
            </a:xfrm>
          </p:grpSpPr>
          <p:sp>
            <p:nvSpPr>
              <p:cNvPr id="153" name="平行四边形 152"/>
              <p:cNvSpPr/>
              <p:nvPr/>
            </p:nvSpPr>
            <p:spPr>
              <a:xfrm rot="4500000">
                <a:off x="7216515" y="4946030"/>
                <a:ext cx="574121" cy="434528"/>
              </a:xfrm>
              <a:prstGeom prst="parallelogram">
                <a:avLst/>
              </a:prstGeom>
              <a:noFill/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  <p:sp>
            <p:nvSpPr>
              <p:cNvPr id="154" name="矩形 153"/>
              <p:cNvSpPr/>
              <p:nvPr/>
            </p:nvSpPr>
            <p:spPr>
              <a:xfrm>
                <a:off x="7239187" y="4999635"/>
                <a:ext cx="506180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&lt;&lt;2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8408569" y="6034851"/>
              <a:ext cx="29620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+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8600045" y="5800998"/>
              <a:ext cx="93189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PCBranch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 flipV="1">
              <a:off x="7624520" y="4588128"/>
              <a:ext cx="462543" cy="3527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矩形 68"/>
            <p:cNvSpPr/>
            <p:nvPr/>
          </p:nvSpPr>
          <p:spPr>
            <a:xfrm>
              <a:off x="7583805" y="4322624"/>
              <a:ext cx="55318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SrcB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7573803" y="3763083"/>
              <a:ext cx="56333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SrcA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466912" y="3750272"/>
              <a:ext cx="612360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Equal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" name="任意多边形: 形状 323"/>
            <p:cNvSpPr/>
            <p:nvPr/>
          </p:nvSpPr>
          <p:spPr>
            <a:xfrm>
              <a:off x="8064621" y="3840798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73" name="矩形 72"/>
            <p:cNvSpPr/>
            <p:nvPr/>
          </p:nvSpPr>
          <p:spPr>
            <a:xfrm rot="16200000">
              <a:off x="8123340" y="4149304"/>
              <a:ext cx="55994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517269" y="4016596"/>
              <a:ext cx="1021502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ALUResult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5" name="矩形 74"/>
            <p:cNvSpPr/>
            <p:nvPr/>
          </p:nvSpPr>
          <p:spPr>
            <a:xfrm>
              <a:off x="8498897" y="4614480"/>
              <a:ext cx="931489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WriteData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6" name="直接连接符 75"/>
            <p:cNvCxnSpPr/>
            <p:nvPr/>
          </p:nvCxnSpPr>
          <p:spPr>
            <a:xfrm>
              <a:off x="8532230" y="4302272"/>
              <a:ext cx="1224035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10541167" y="4301458"/>
              <a:ext cx="780078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组合 77"/>
            <p:cNvGrpSpPr/>
            <p:nvPr/>
          </p:nvGrpSpPr>
          <p:grpSpPr>
            <a:xfrm>
              <a:off x="9690826" y="3695866"/>
              <a:ext cx="916908" cy="1436044"/>
              <a:chOff x="2106940" y="3477998"/>
              <a:chExt cx="952529" cy="1491834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2162583" y="3477998"/>
                <a:ext cx="828902" cy="1491834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 dirty="0"/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2317534" y="3480984"/>
                <a:ext cx="492129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9" name="矩形 148"/>
              <p:cNvSpPr/>
              <p:nvPr/>
            </p:nvSpPr>
            <p:spPr>
              <a:xfrm>
                <a:off x="2597199" y="3861428"/>
                <a:ext cx="462270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2146656" y="3834566"/>
                <a:ext cx="337571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2182706" y="4068361"/>
                <a:ext cx="760851" cy="54868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</a:t>
                </a:r>
                <a:endParaRPr lang="en-US" altLang="zh-CN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32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32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2106940" y="4556521"/>
                <a:ext cx="513205" cy="3249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WD</a:t>
                </a:r>
                <a:endParaRPr lang="zh-CN" altLang="en-US" sz="132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79" name="矩形 78"/>
            <p:cNvSpPr/>
            <p:nvPr/>
          </p:nvSpPr>
          <p:spPr>
            <a:xfrm>
              <a:off x="10484405" y="4026377"/>
              <a:ext cx="901464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ReadData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10506410" y="6662499"/>
              <a:ext cx="130005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WriteBackData</a:t>
              </a:r>
              <a:endParaRPr lang="zh-CN" altLang="en-US" sz="132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1" name="任意多边形: 形状 323"/>
            <p:cNvSpPr/>
            <p:nvPr/>
          </p:nvSpPr>
          <p:spPr>
            <a:xfrm>
              <a:off x="8163994" y="5696260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2" name="任意多边形: 形状 323"/>
            <p:cNvSpPr/>
            <p:nvPr/>
          </p:nvSpPr>
          <p:spPr>
            <a:xfrm>
              <a:off x="2768573" y="5274135"/>
              <a:ext cx="467609" cy="907711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sp>
          <p:nvSpPr>
            <p:cNvPr id="83" name="矩形 82"/>
            <p:cNvSpPr/>
            <p:nvPr/>
          </p:nvSpPr>
          <p:spPr>
            <a:xfrm>
              <a:off x="2905893" y="5341156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8350117" y="5929356"/>
              <a:ext cx="377357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cxnSp>
          <p:nvCxnSpPr>
            <p:cNvPr id="85" name="直接连接符 84"/>
            <p:cNvCxnSpPr/>
            <p:nvPr/>
          </p:nvCxnSpPr>
          <p:spPr>
            <a:xfrm>
              <a:off x="4038682" y="2883186"/>
              <a:ext cx="0" cy="3163131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任意多边形: 形状 256"/>
            <p:cNvSpPr/>
            <p:nvPr/>
          </p:nvSpPr>
          <p:spPr>
            <a:xfrm flipV="1">
              <a:off x="11547755" y="4010500"/>
              <a:ext cx="225121" cy="153946"/>
            </a:xfrm>
            <a:custGeom>
              <a:avLst/>
              <a:gdLst>
                <a:gd name="connsiteX0" fmla="*/ 323850 w 323850"/>
                <a:gd name="connsiteY0" fmla="*/ 0 h 0"/>
                <a:gd name="connsiteX1" fmla="*/ 0 w 32385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3850">
                  <a:moveTo>
                    <a:pt x="323850" y="0"/>
                  </a:moveTo>
                  <a:lnTo>
                    <a:pt x="0" y="0"/>
                  </a:lnTo>
                </a:path>
              </a:pathLst>
            </a:cu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87" name="直接连接符 86"/>
            <p:cNvCxnSpPr>
              <a:stCxn id="86" idx="0"/>
            </p:cNvCxnSpPr>
            <p:nvPr/>
          </p:nvCxnSpPr>
          <p:spPr>
            <a:xfrm>
              <a:off x="11772876" y="4164446"/>
              <a:ext cx="8580" cy="2795238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4053450" y="4762613"/>
              <a:ext cx="604191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4391673" y="4518933"/>
              <a:ext cx="25835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4391673" y="4289705"/>
              <a:ext cx="0" cy="225509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4038682" y="2883186"/>
              <a:ext cx="530592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4046972" y="6046317"/>
              <a:ext cx="111098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>
              <a:off x="4391673" y="5021016"/>
              <a:ext cx="0" cy="1938668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>
              <a:off x="4391673" y="6959684"/>
              <a:ext cx="7379146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>
              <a:off x="9492790" y="3487778"/>
              <a:ext cx="1348856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9492790" y="3487778"/>
              <a:ext cx="0" cy="787747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>
              <a:off x="10841646" y="3487778"/>
              <a:ext cx="0" cy="501353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>
              <a:off x="10848976" y="3998474"/>
              <a:ext cx="472269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>
              <a:off x="6814452" y="4910747"/>
              <a:ext cx="2914605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>
              <a:off x="6814452" y="4426978"/>
              <a:ext cx="0" cy="483769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>
              <a:off x="7088792" y="4711487"/>
              <a:ext cx="0" cy="1237624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>
              <a:off x="7108189" y="4711893"/>
              <a:ext cx="285305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>
              <a:off x="6429375" y="5966951"/>
              <a:ext cx="975092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>
              <a:off x="4060306" y="3143260"/>
              <a:ext cx="522726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5" name="矩形 104"/>
            <p:cNvSpPr/>
            <p:nvPr/>
          </p:nvSpPr>
          <p:spPr>
            <a:xfrm>
              <a:off x="3984471" y="2661978"/>
              <a:ext cx="517683" cy="26665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04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31:26</a:t>
              </a:r>
              <a:endParaRPr lang="zh-CN" altLang="en-US" sz="104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6" name="等腰三角形 105"/>
            <p:cNvSpPr/>
            <p:nvPr/>
          </p:nvSpPr>
          <p:spPr>
            <a:xfrm>
              <a:off x="2010894" y="4092249"/>
              <a:ext cx="217225" cy="122111"/>
            </a:xfrm>
            <a:prstGeom prst="triangle">
              <a:avLst/>
            </a:prstGeom>
            <a:solidFill>
              <a:srgbClr val="59B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grpSp>
          <p:nvGrpSpPr>
            <p:cNvPr id="107" name="组合 106"/>
            <p:cNvGrpSpPr/>
            <p:nvPr/>
          </p:nvGrpSpPr>
          <p:grpSpPr>
            <a:xfrm>
              <a:off x="5532327" y="5118027"/>
              <a:ext cx="534589" cy="487432"/>
              <a:chOff x="1853728" y="4285666"/>
              <a:chExt cx="534589" cy="487432"/>
            </a:xfrm>
            <a:solidFill>
              <a:srgbClr val="FFCCFF"/>
            </a:solidFill>
          </p:grpSpPr>
          <p:cxnSp>
            <p:nvCxnSpPr>
              <p:cNvPr id="144" name="直接连接符 143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矩形 144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6" name="等腰三角形 145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grpSp>
          <p:nvGrpSpPr>
            <p:cNvPr id="108" name="组合 107"/>
            <p:cNvGrpSpPr/>
            <p:nvPr/>
          </p:nvGrpSpPr>
          <p:grpSpPr>
            <a:xfrm>
              <a:off x="9904273" y="5003415"/>
              <a:ext cx="534589" cy="487432"/>
              <a:chOff x="1853728" y="4285666"/>
              <a:chExt cx="534589" cy="487432"/>
            </a:xfrm>
            <a:solidFill>
              <a:srgbClr val="00B050"/>
            </a:solidFill>
          </p:grpSpPr>
          <p:cxnSp>
            <p:nvCxnSpPr>
              <p:cNvPr id="141" name="直接连接符 140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矩形 141"/>
              <p:cNvSpPr/>
              <p:nvPr/>
            </p:nvSpPr>
            <p:spPr>
              <a:xfrm>
                <a:off x="1853728" y="4460324"/>
                <a:ext cx="534589" cy="31277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1325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CLK</a:t>
                </a:r>
                <a:endParaRPr lang="zh-CN" altLang="en-US" sz="1325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3" name="等腰三角形 142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solidFill>
                <a:srgbClr val="79F5F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/>
              </a:p>
            </p:txBody>
          </p:sp>
        </p:grpSp>
        <p:cxnSp>
          <p:nvCxnSpPr>
            <p:cNvPr id="109" name="直接连接符 108"/>
            <p:cNvCxnSpPr/>
            <p:nvPr/>
          </p:nvCxnSpPr>
          <p:spPr>
            <a:xfrm>
              <a:off x="3493075" y="4009114"/>
              <a:ext cx="545607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1269836" y="3840798"/>
              <a:ext cx="0" cy="2602203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1269836" y="6443001"/>
              <a:ext cx="6894158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8941392" y="6150115"/>
              <a:ext cx="0" cy="549253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>
              <a:off x="985166" y="6699368"/>
              <a:ext cx="792812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>
              <a:off x="981804" y="4128910"/>
              <a:ext cx="0" cy="2570458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981804" y="4128910"/>
              <a:ext cx="50069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>
              <a:off x="1269836" y="3840798"/>
              <a:ext cx="21602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>
              <a:off x="8631603" y="6150115"/>
              <a:ext cx="309789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>
              <a:off x="2407598" y="4010421"/>
              <a:ext cx="0" cy="1464731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2407598" y="5475152"/>
              <a:ext cx="357860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20" name="组合 119"/>
            <p:cNvGrpSpPr/>
            <p:nvPr/>
          </p:nvGrpSpPr>
          <p:grpSpPr>
            <a:xfrm>
              <a:off x="5099722" y="2927507"/>
              <a:ext cx="2431294" cy="1389682"/>
              <a:chOff x="5039741" y="3208161"/>
              <a:chExt cx="597546" cy="457491"/>
            </a:xfrm>
          </p:grpSpPr>
          <p:cxnSp>
            <p:nvCxnSpPr>
              <p:cNvPr id="139" name="直接连接符 138"/>
              <p:cNvCxnSpPr/>
              <p:nvPr/>
            </p:nvCxnSpPr>
            <p:spPr>
              <a:xfrm>
                <a:off x="5637287" y="3208161"/>
                <a:ext cx="0" cy="457491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>
              <a:xfrm>
                <a:off x="5039741" y="3208161"/>
                <a:ext cx="597546" cy="0"/>
              </a:xfrm>
              <a:prstGeom prst="line">
                <a:avLst/>
              </a:prstGeom>
              <a:noFill/>
              <a:ln w="19050" cap="sq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21" name="直接连接符 120"/>
            <p:cNvCxnSpPr/>
            <p:nvPr/>
          </p:nvCxnSpPr>
          <p:spPr>
            <a:xfrm>
              <a:off x="9005029" y="2577253"/>
              <a:ext cx="0" cy="1449124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>
              <a:off x="8546056" y="4038014"/>
              <a:ext cx="458973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>
              <a:off x="9005029" y="2577253"/>
              <a:ext cx="200312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24" name="流程图: 延期 123"/>
            <p:cNvSpPr/>
            <p:nvPr/>
          </p:nvSpPr>
          <p:spPr>
            <a:xfrm>
              <a:off x="9220461" y="2408903"/>
              <a:ext cx="281920" cy="228390"/>
            </a:xfrm>
            <a:prstGeom prst="flowChartDelay">
              <a:avLst/>
            </a:prstGeom>
            <a:noFill/>
            <a:ln w="1905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/>
            </a:p>
          </p:txBody>
        </p:sp>
        <p:cxnSp>
          <p:nvCxnSpPr>
            <p:cNvPr id="125" name="直接连接符 124"/>
            <p:cNvCxnSpPr/>
            <p:nvPr/>
          </p:nvCxnSpPr>
          <p:spPr>
            <a:xfrm>
              <a:off x="9502935" y="2523098"/>
              <a:ext cx="279279" cy="0"/>
            </a:xfrm>
            <a:prstGeom prst="line">
              <a:avLst/>
            </a:prstGeom>
            <a:noFill/>
            <a:ln w="190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>
              <a:off x="9782214" y="1767866"/>
              <a:ext cx="0" cy="755232"/>
            </a:xfrm>
            <a:prstGeom prst="line">
              <a:avLst/>
            </a:prstGeom>
            <a:noFill/>
            <a:ln w="190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7" name="直接连接符 126"/>
            <p:cNvCxnSpPr/>
            <p:nvPr/>
          </p:nvCxnSpPr>
          <p:spPr>
            <a:xfrm>
              <a:off x="1617606" y="1767866"/>
              <a:ext cx="8164608" cy="0"/>
            </a:xfrm>
            <a:prstGeom prst="line">
              <a:avLst/>
            </a:prstGeom>
            <a:noFill/>
            <a:ln w="190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8" name="直接连接符 127"/>
            <p:cNvCxnSpPr/>
            <p:nvPr/>
          </p:nvCxnSpPr>
          <p:spPr>
            <a:xfrm>
              <a:off x="1603713" y="1767866"/>
              <a:ext cx="0" cy="1985274"/>
            </a:xfrm>
            <a:prstGeom prst="line">
              <a:avLst/>
            </a:prstGeom>
            <a:noFill/>
            <a:ln w="19050" cap="sq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29" name="矩形 128"/>
            <p:cNvSpPr/>
            <p:nvPr/>
          </p:nvSpPr>
          <p:spPr>
            <a:xfrm>
              <a:off x="697004" y="3693304"/>
              <a:ext cx="60559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PC+4</a:t>
              </a:r>
              <a:endParaRPr lang="zh-CN" altLang="en-US" sz="1325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30" name="组合 129"/>
            <p:cNvGrpSpPr/>
            <p:nvPr/>
          </p:nvGrpSpPr>
          <p:grpSpPr>
            <a:xfrm>
              <a:off x="4418820" y="1847647"/>
              <a:ext cx="655071" cy="1459212"/>
              <a:chOff x="4249767" y="1888664"/>
              <a:chExt cx="655071" cy="1459212"/>
            </a:xfrm>
          </p:grpSpPr>
          <p:sp>
            <p:nvSpPr>
              <p:cNvPr id="135" name="矩形: 圆角 196"/>
              <p:cNvSpPr/>
              <p:nvPr/>
            </p:nvSpPr>
            <p:spPr>
              <a:xfrm>
                <a:off x="4269135" y="1888664"/>
                <a:ext cx="635703" cy="1459212"/>
              </a:xfrm>
              <a:prstGeom prst="roundRect">
                <a:avLst/>
              </a:prstGeom>
              <a:solidFill>
                <a:srgbClr val="9900CC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>
                  <a:solidFill>
                    <a:schemeClr val="bg1"/>
                  </a:solidFill>
                </a:endParaRPr>
              </a:p>
            </p:txBody>
          </p:sp>
          <p:sp>
            <p:nvSpPr>
              <p:cNvPr id="136" name="矩形 135"/>
              <p:cNvSpPr/>
              <p:nvPr/>
            </p:nvSpPr>
            <p:spPr>
              <a:xfrm>
                <a:off x="4389953" y="1996880"/>
                <a:ext cx="399337" cy="836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515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控</a:t>
                </a:r>
                <a:endParaRPr lang="en-US" altLang="zh-CN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sz="1515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制</a:t>
                </a:r>
                <a:endParaRPr lang="en-US" altLang="zh-CN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r>
                  <a:rPr lang="zh-CN" altLang="en-US" sz="1515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器</a:t>
                </a:r>
                <a:endParaRPr lang="zh-CN" altLang="en-US" sz="151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7" name="矩形 136"/>
              <p:cNvSpPr/>
              <p:nvPr/>
            </p:nvSpPr>
            <p:spPr>
              <a:xfrm>
                <a:off x="4249767" y="3005005"/>
                <a:ext cx="553187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Func</a:t>
                </a:r>
                <a:endParaRPr lang="zh-CN" altLang="en-US" sz="1325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4262342" y="2770315"/>
                <a:ext cx="414551" cy="3127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325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</a:t>
                </a:r>
                <a:endParaRPr lang="zh-CN" altLang="en-US" sz="1325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31" name="矩形 130"/>
            <p:cNvSpPr/>
            <p:nvPr/>
          </p:nvSpPr>
          <p:spPr>
            <a:xfrm>
              <a:off x="4339315" y="3700545"/>
              <a:ext cx="358760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rs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32" name="矩形 131"/>
            <p:cNvSpPr/>
            <p:nvPr/>
          </p:nvSpPr>
          <p:spPr>
            <a:xfrm>
              <a:off x="4346940" y="3982725"/>
              <a:ext cx="346925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rt</a:t>
              </a:r>
              <a:endParaRPr lang="zh-CN" altLang="en-US" sz="151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4331006" y="4502526"/>
              <a:ext cx="387501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rd</a:t>
              </a:r>
              <a:endParaRPr lang="zh-CN" altLang="en-US" sz="132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7554908" y="6170561"/>
              <a:ext cx="605597" cy="312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2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PC+4</a:t>
              </a:r>
              <a:endParaRPr lang="zh-CN" altLang="en-US" sz="1325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72152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0495" y="892918"/>
            <a:ext cx="53482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2.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对数据通路的要求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06697" y="1753886"/>
            <a:ext cx="3516086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2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 </a:t>
            </a:r>
            <a:r>
              <a:rPr lang="zh-CN" altLang="en-US" sz="2300" dirty="0" smtClean="0">
                <a:latin typeface="+mn-ea"/>
                <a:sym typeface="Wingdings" panose="05000000000000000000" pitchFamily="2" charset="2"/>
              </a:rPr>
              <a:t>总线采用专用通路结构</a:t>
            </a:r>
            <a:endParaRPr lang="en-US" altLang="zh-CN" sz="2300" dirty="0" smtClean="0">
              <a:latin typeface="+mn-ea"/>
              <a:sym typeface="Wingdings" panose="05000000000000000000" pitchFamily="2" charset="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03922" y="1519263"/>
            <a:ext cx="7565571" cy="404333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01252" y="5877464"/>
            <a:ext cx="11440886" cy="543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5000"/>
              </a:lnSpc>
            </a:pPr>
            <a:r>
              <a:rPr lang="zh-CN" altLang="en-US" sz="24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en-US" altLang="zh-CN" sz="2300" dirty="0" err="1" smtClean="0">
                <a:latin typeface="+mn-ea"/>
                <a:sym typeface="Wingdings" panose="05000000000000000000" pitchFamily="2" charset="2"/>
              </a:rPr>
              <a:t>Clk</a:t>
            </a:r>
            <a:r>
              <a:rPr lang="en-US" altLang="zh-CN" sz="2300" dirty="0" smtClean="0">
                <a:latin typeface="+mn-ea"/>
                <a:sym typeface="Wingdings" panose="05000000000000000000" pitchFamily="2" charset="2"/>
              </a:rPr>
              <a:t> </a:t>
            </a:r>
            <a:r>
              <a:rPr lang="zh-CN" altLang="en-US" sz="2300" dirty="0">
                <a:latin typeface="+mn-ea"/>
                <a:sym typeface="Wingdings" panose="05000000000000000000" pitchFamily="2" charset="2"/>
              </a:rPr>
              <a:t>只作用</a:t>
            </a:r>
            <a:r>
              <a:rPr lang="zh-CN" altLang="en-US" sz="2300" dirty="0" smtClean="0">
                <a:latin typeface="+mn-ea"/>
                <a:sym typeface="Wingdings" panose="05000000000000000000" pitchFamily="2" charset="2"/>
              </a:rPr>
              <a:t>在数据通路末端的</a:t>
            </a:r>
            <a:r>
              <a:rPr lang="zh-CN" altLang="en-US" sz="2300" dirty="0">
                <a:latin typeface="+mn-ea"/>
                <a:sym typeface="Wingdings" panose="05000000000000000000" pitchFamily="2" charset="2"/>
              </a:rPr>
              <a:t>写</a:t>
            </a:r>
            <a:r>
              <a:rPr lang="zh-CN" altLang="en-US" sz="2300" dirty="0" smtClean="0">
                <a:latin typeface="+mn-ea"/>
                <a:sym typeface="Wingdings" panose="05000000000000000000" pitchFamily="2" charset="2"/>
              </a:rPr>
              <a:t>功能部件，通路其它部件不设时钟端和输入</a:t>
            </a:r>
            <a:r>
              <a:rPr lang="en-US" altLang="zh-CN" sz="2300" dirty="0" smtClean="0">
                <a:latin typeface="+mn-ea"/>
                <a:sym typeface="Wingdings" panose="05000000000000000000" pitchFamily="2" charset="2"/>
              </a:rPr>
              <a:t>/</a:t>
            </a:r>
            <a:r>
              <a:rPr lang="zh-CN" altLang="en-US" sz="2300" dirty="0" smtClean="0">
                <a:latin typeface="+mn-ea"/>
                <a:sym typeface="Wingdings" panose="05000000000000000000" pitchFamily="2" charset="2"/>
              </a:rPr>
              <a:t>出控制端</a:t>
            </a:r>
            <a:endParaRPr lang="zh-CN" altLang="en-US" sz="2300" dirty="0"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6697" y="2795147"/>
            <a:ext cx="3159759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2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zh-CN" altLang="en-US" sz="2300" dirty="0">
                <a:latin typeface="+mn-ea"/>
              </a:rPr>
              <a:t>指令</a:t>
            </a:r>
            <a:r>
              <a:rPr lang="zh-CN" altLang="en-US" sz="2300" dirty="0" smtClean="0">
                <a:latin typeface="+mn-ea"/>
              </a:rPr>
              <a:t>存储器和</a:t>
            </a:r>
            <a:r>
              <a:rPr lang="zh-CN" altLang="en-US" sz="2300" dirty="0">
                <a:latin typeface="+mn-ea"/>
              </a:rPr>
              <a:t>数据存储器分开</a:t>
            </a:r>
            <a:endParaRPr lang="en-US" altLang="zh-CN" sz="2300" dirty="0">
              <a:latin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3024" y="3695008"/>
            <a:ext cx="3374572" cy="1153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3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zh-CN" altLang="en-US" sz="2300" dirty="0">
                <a:latin typeface="+mn-ea"/>
                <a:sym typeface="Wingdings" panose="05000000000000000000" pitchFamily="2" charset="2"/>
              </a:rPr>
              <a:t>设置独立的</a:t>
            </a:r>
            <a:r>
              <a:rPr lang="zh-CN" altLang="en-US" sz="2300" dirty="0">
                <a:latin typeface="+mn-ea"/>
              </a:rPr>
              <a:t>加法器执行</a:t>
            </a:r>
            <a:r>
              <a:rPr lang="en-US" altLang="zh-CN" sz="2300" dirty="0">
                <a:latin typeface="+mn-ea"/>
              </a:rPr>
              <a:t>PC+</a:t>
            </a:r>
            <a:r>
              <a:rPr lang="zh-CN" altLang="en-US" sz="2300" dirty="0">
                <a:latin typeface="+mn-ea"/>
              </a:rPr>
              <a:t>“</a:t>
            </a:r>
            <a:r>
              <a:rPr lang="en-US" altLang="zh-CN" sz="2300" dirty="0">
                <a:latin typeface="+mn-ea"/>
              </a:rPr>
              <a:t>1</a:t>
            </a:r>
            <a:r>
              <a:rPr lang="zh-CN" altLang="en-US" sz="2300" dirty="0">
                <a:latin typeface="+mn-ea"/>
              </a:rPr>
              <a:t>”和其它非运算指令的加</a:t>
            </a:r>
            <a:r>
              <a:rPr lang="zh-CN" altLang="en-US" sz="2300" dirty="0">
                <a:latin typeface="+mn-ea"/>
              </a:rPr>
              <a:t>运算</a:t>
            </a:r>
            <a:endParaRPr lang="zh-CN" altLang="en-US" sz="2300" dirty="0"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01440" y="2265944"/>
            <a:ext cx="3516086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2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zh-CN" altLang="en-US" sz="2300" dirty="0" smtClean="0">
                <a:latin typeface="+mn-ea"/>
              </a:rPr>
              <a:t>不设置</a:t>
            </a:r>
            <a:r>
              <a:rPr lang="en-US" altLang="zh-CN" sz="2300" dirty="0" smtClean="0">
                <a:latin typeface="+mn-ea"/>
              </a:rPr>
              <a:t>AR,DR,IR</a:t>
            </a:r>
            <a:endParaRPr lang="en-US" altLang="zh-CN" sz="2300" dirty="0" smtClean="0">
              <a:latin typeface="+mn-ea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12138" y="4897949"/>
            <a:ext cx="3516086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2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zh-CN" altLang="en-US" sz="2300" dirty="0" smtClean="0">
                <a:latin typeface="+mn-ea"/>
              </a:rPr>
              <a:t>不设置</a:t>
            </a:r>
            <a:r>
              <a:rPr lang="en-US" altLang="zh-CN" sz="2300" dirty="0" smtClean="0">
                <a:latin typeface="+mn-ea"/>
              </a:rPr>
              <a:t>AR,DR,IR</a:t>
            </a:r>
            <a:r>
              <a:rPr lang="zh-CN" altLang="en-US" sz="2300" dirty="0" smtClean="0">
                <a:latin typeface="+mn-ea"/>
              </a:rPr>
              <a:t>是不需要还是被其它部件代替？</a:t>
            </a:r>
            <a:endParaRPr lang="en-US" altLang="zh-CN" sz="2300" dirty="0" smtClean="0">
              <a:latin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139110" y="1416138"/>
            <a:ext cx="7903028" cy="4466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3" grpId="0"/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18" name="矩形 517"/>
          <p:cNvSpPr/>
          <p:nvPr/>
        </p:nvSpPr>
        <p:spPr>
          <a:xfrm>
            <a:off x="617582" y="995755"/>
            <a:ext cx="607713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08810" y="1686387"/>
            <a:ext cx="28379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n-ea"/>
              </a:rPr>
              <a:t>1)</a:t>
            </a:r>
            <a:r>
              <a:rPr lang="zh-CN" altLang="en-US" sz="2400" dirty="0">
                <a:latin typeface="+mn-ea"/>
              </a:rPr>
              <a:t>取</a:t>
            </a:r>
            <a:r>
              <a:rPr lang="zh-CN" altLang="en-US" sz="2400" dirty="0" smtClean="0">
                <a:latin typeface="+mn-ea"/>
              </a:rPr>
              <a:t>指令数据</a:t>
            </a:r>
            <a:r>
              <a:rPr lang="zh-CN" altLang="en-US" sz="2400" dirty="0">
                <a:latin typeface="+mn-ea"/>
              </a:rPr>
              <a:t>通路</a:t>
            </a:r>
            <a:endParaRPr lang="zh-CN" altLang="en-US" sz="2400" dirty="0">
              <a:latin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942710" y="2074385"/>
            <a:ext cx="3870337" cy="3720239"/>
            <a:chOff x="1604839" y="2248173"/>
            <a:chExt cx="4081996" cy="3923690"/>
          </a:xfrm>
        </p:grpSpPr>
        <p:sp>
          <p:nvSpPr>
            <p:cNvPr id="6" name="矩形 5"/>
            <p:cNvSpPr/>
            <p:nvPr/>
          </p:nvSpPr>
          <p:spPr>
            <a:xfrm>
              <a:off x="2472112" y="2391857"/>
              <a:ext cx="354733" cy="636962"/>
            </a:xfrm>
            <a:prstGeom prst="rect">
              <a:avLst/>
            </a:prstGeom>
            <a:solidFill>
              <a:srgbClr val="59B2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cxnSp>
          <p:nvCxnSpPr>
            <p:cNvPr id="7" name="直接连接符 6"/>
            <p:cNvCxnSpPr/>
            <p:nvPr/>
          </p:nvCxnSpPr>
          <p:spPr>
            <a:xfrm flipV="1">
              <a:off x="2650524" y="3033614"/>
              <a:ext cx="0" cy="141802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2300261" y="3100219"/>
              <a:ext cx="678296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89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接连接符 8"/>
            <p:cNvCxnSpPr>
              <a:endCxn id="6" idx="1"/>
            </p:cNvCxnSpPr>
            <p:nvPr/>
          </p:nvCxnSpPr>
          <p:spPr>
            <a:xfrm>
              <a:off x="1663557" y="2710338"/>
              <a:ext cx="808555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2826845" y="2728600"/>
              <a:ext cx="710367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/>
            <p:cNvGrpSpPr/>
            <p:nvPr/>
          </p:nvGrpSpPr>
          <p:grpSpPr>
            <a:xfrm>
              <a:off x="3525151" y="2269341"/>
              <a:ext cx="1257585" cy="2032116"/>
              <a:chOff x="2153669" y="3581315"/>
              <a:chExt cx="929209" cy="1387999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6" name="矩形 25"/>
              <p:cNvSpPr/>
              <p:nvPr/>
            </p:nvSpPr>
            <p:spPr>
              <a:xfrm>
                <a:off x="2162581" y="3581315"/>
                <a:ext cx="920297" cy="1387999"/>
              </a:xfrm>
              <a:prstGeom prst="rect">
                <a:avLst/>
              </a:prstGeom>
              <a:noFill/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655"/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2672636" y="3769167"/>
                <a:ext cx="407491" cy="2766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89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89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2153669" y="3768090"/>
                <a:ext cx="281321" cy="2766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89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89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2271557" y="4158047"/>
                <a:ext cx="713546" cy="4868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89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指令</a:t>
                </a:r>
                <a:endParaRPr lang="en-US" altLang="zh-CN" sz="189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89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89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4773023" y="2325764"/>
              <a:ext cx="889630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70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指令字</a:t>
              </a:r>
              <a:endParaRPr lang="zh-CN" altLang="en-US" sz="170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2800717" y="5248201"/>
              <a:ext cx="304168" cy="389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3189015" y="5485167"/>
              <a:ext cx="608624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任意多边形: 形状 251"/>
            <p:cNvSpPr/>
            <p:nvPr/>
          </p:nvSpPr>
          <p:spPr>
            <a:xfrm>
              <a:off x="4429785" y="5133693"/>
              <a:ext cx="417362" cy="1038170"/>
            </a:xfrm>
            <a:custGeom>
              <a:avLst/>
              <a:gdLst>
                <a:gd name="connsiteX0" fmla="*/ 0 w 234950"/>
                <a:gd name="connsiteY0" fmla="*/ 0 h 812800"/>
                <a:gd name="connsiteX1" fmla="*/ 234950 w 234950"/>
                <a:gd name="connsiteY1" fmla="*/ 0 h 812800"/>
                <a:gd name="connsiteX2" fmla="*/ 234950 w 234950"/>
                <a:gd name="connsiteY2" fmla="*/ 812800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4950" h="812800">
                  <a:moveTo>
                    <a:pt x="0" y="0"/>
                  </a:moveTo>
                  <a:lnTo>
                    <a:pt x="234950" y="0"/>
                  </a:lnTo>
                  <a:lnTo>
                    <a:pt x="234950" y="812800"/>
                  </a:lnTo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sp>
          <p:nvSpPr>
            <p:cNvPr id="16" name="任意多边形: 形状 323"/>
            <p:cNvSpPr/>
            <p:nvPr/>
          </p:nvSpPr>
          <p:spPr>
            <a:xfrm>
              <a:off x="3772341" y="4528472"/>
              <a:ext cx="657444" cy="1276215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sp>
          <p:nvSpPr>
            <p:cNvPr id="17" name="矩形 16"/>
            <p:cNvSpPr/>
            <p:nvPr/>
          </p:nvSpPr>
          <p:spPr>
            <a:xfrm>
              <a:off x="4040140" y="4864914"/>
              <a:ext cx="488940" cy="58984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03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303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>
              <a:off x="2497819" y="2854655"/>
              <a:ext cx="305412" cy="171684"/>
            </a:xfrm>
            <a:prstGeom prst="triangle">
              <a:avLst/>
            </a:prstGeom>
            <a:solidFill>
              <a:srgbClr val="59B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4802450" y="2721795"/>
              <a:ext cx="884385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676642" y="2715843"/>
              <a:ext cx="0" cy="345602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>
              <a:endCxn id="15" idx="2"/>
            </p:cNvCxnSpPr>
            <p:nvPr/>
          </p:nvCxnSpPr>
          <p:spPr>
            <a:xfrm>
              <a:off x="1676642" y="6171863"/>
              <a:ext cx="317050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3189015" y="2728600"/>
              <a:ext cx="0" cy="2059368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189015" y="4811096"/>
              <a:ext cx="590428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矩形 23"/>
            <p:cNvSpPr/>
            <p:nvPr/>
          </p:nvSpPr>
          <p:spPr>
            <a:xfrm>
              <a:off x="1604839" y="2248173"/>
              <a:ext cx="781426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PC+4</a:t>
              </a:r>
              <a:endParaRPr lang="zh-CN" altLang="en-US" sz="1895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805603" y="2369800"/>
              <a:ext cx="774664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b="1" dirty="0" err="1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Addr</a:t>
              </a:r>
              <a:endParaRPr lang="zh-CN" altLang="en-US" sz="1705" b="1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2" name="TextBox 24"/>
          <p:cNvSpPr txBox="1"/>
          <p:nvPr/>
        </p:nvSpPr>
        <p:spPr>
          <a:xfrm>
            <a:off x="959568" y="2495979"/>
            <a:ext cx="3558003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570"/>
              </a:spcBef>
              <a:spcAft>
                <a:spcPts val="570"/>
              </a:spcAft>
            </a:pPr>
            <a:r>
              <a:rPr lang="zh-CN" altLang="en-US" sz="22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</a:t>
            </a:r>
            <a:r>
              <a:rPr lang="zh-CN" altLang="en-US" sz="2400" dirty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 </a:t>
            </a:r>
            <a:r>
              <a:rPr lang="en-US" altLang="zh-CN" sz="2400" dirty="0" smtClean="0">
                <a:latin typeface="+mn-ea"/>
                <a:sym typeface="Arial" panose="020B0604020202020204" pitchFamily="34" charset="0"/>
              </a:rPr>
              <a:t>IR </a:t>
            </a:r>
            <a:r>
              <a:rPr lang="en-US" altLang="zh-CN" sz="2400" dirty="0" smtClean="0">
                <a:latin typeface="+mn-ea"/>
                <a:sym typeface="Symbol" panose="05050102010706020507" pitchFamily="18" charset="2"/>
              </a:rPr>
              <a:t> </a:t>
            </a:r>
            <a:r>
              <a:rPr lang="en-US" altLang="zh-CN" sz="2400" dirty="0" smtClean="0">
                <a:latin typeface="+mn-ea"/>
                <a:sym typeface="Arial" panose="020B0604020202020204" pitchFamily="34" charset="0"/>
              </a:rPr>
              <a:t>Mem[PC</a:t>
            </a:r>
            <a:r>
              <a:rPr lang="en-US" altLang="zh-CN" sz="2400" dirty="0">
                <a:latin typeface="+mn-ea"/>
                <a:sym typeface="Arial" panose="020B0604020202020204" pitchFamily="34" charset="0"/>
              </a:rPr>
              <a:t>++] </a:t>
            </a:r>
            <a:endParaRPr lang="en-US" altLang="zh-CN" sz="2400" dirty="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982006" y="3115116"/>
            <a:ext cx="5105401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5000"/>
              </a:lnSpc>
            </a:pPr>
            <a:r>
              <a:rPr lang="zh-CN" altLang="en-US" sz="22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 </a:t>
            </a:r>
            <a:r>
              <a:rPr lang="zh-CN" altLang="en-US" sz="2400" dirty="0" smtClean="0">
                <a:latin typeface="+mn-ea"/>
                <a:sym typeface="Wingdings" panose="05000000000000000000" pitchFamily="2" charset="2"/>
              </a:rPr>
              <a:t>指令存储器兼</a:t>
            </a:r>
            <a:r>
              <a:rPr lang="en-US" altLang="zh-CN" sz="2400" dirty="0" smtClean="0">
                <a:latin typeface="+mn-ea"/>
                <a:sym typeface="Wingdings" panose="05000000000000000000" pitchFamily="2" charset="2"/>
              </a:rPr>
              <a:t>IR</a:t>
            </a:r>
            <a:r>
              <a:rPr lang="zh-CN" altLang="en-US" sz="2400" dirty="0" smtClean="0">
                <a:latin typeface="+mn-ea"/>
                <a:sym typeface="Wingdings" panose="05000000000000000000" pitchFamily="2" charset="2"/>
              </a:rPr>
              <a:t>的功能，故指令执行周期内</a:t>
            </a:r>
            <a:r>
              <a:rPr lang="en-US" altLang="zh-CN" sz="2400" dirty="0" smtClean="0">
                <a:latin typeface="+mn-ea"/>
                <a:sym typeface="Wingdings" panose="05000000000000000000" pitchFamily="2" charset="2"/>
              </a:rPr>
              <a:t>PC</a:t>
            </a:r>
            <a:r>
              <a:rPr lang="zh-CN" altLang="en-US" sz="2400" dirty="0" smtClean="0">
                <a:latin typeface="+mn-ea"/>
                <a:sym typeface="Wingdings" panose="05000000000000000000" pitchFamily="2" charset="2"/>
              </a:rPr>
              <a:t>的值不能改变</a:t>
            </a:r>
            <a:endParaRPr lang="en-US" altLang="zh-CN" sz="2400" dirty="0" smtClean="0"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969304" y="4212925"/>
            <a:ext cx="4789237" cy="589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5000"/>
              </a:lnSpc>
            </a:pPr>
            <a:r>
              <a:rPr lang="zh-CN" altLang="en-US" sz="22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 </a:t>
            </a:r>
            <a:r>
              <a:rPr lang="zh-CN" altLang="en-US" sz="2400" dirty="0" smtClean="0">
                <a:latin typeface="+mn-ea"/>
                <a:sym typeface="Wingdings" panose="05000000000000000000" pitchFamily="2" charset="2"/>
              </a:rPr>
              <a:t>设置专用于</a:t>
            </a:r>
            <a:r>
              <a:rPr lang="en-US" altLang="zh-CN" sz="2400" dirty="0" smtClean="0">
                <a:latin typeface="+mn-ea"/>
                <a:sym typeface="Wingdings" panose="05000000000000000000" pitchFamily="2" charset="2"/>
              </a:rPr>
              <a:t>PC +”1”</a:t>
            </a:r>
            <a:r>
              <a:rPr lang="zh-CN" altLang="en-US" sz="2400" dirty="0" smtClean="0">
                <a:latin typeface="+mn-ea"/>
                <a:sym typeface="Wingdings" panose="05000000000000000000" pitchFamily="2" charset="2"/>
              </a:rPr>
              <a:t>功能部件</a:t>
            </a:r>
            <a:endParaRPr lang="en-US" altLang="zh-CN" sz="2400" dirty="0" smtClean="0">
              <a:latin typeface="+mn-ea"/>
              <a:sym typeface="Wingdings" panose="05000000000000000000" pitchFamily="2" charset="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81711" y="4810285"/>
            <a:ext cx="4789237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5000"/>
              </a:lnSpc>
            </a:pPr>
            <a:r>
              <a:rPr lang="zh-CN" altLang="en-US" sz="2200" dirty="0" smtClean="0">
                <a:solidFill>
                  <a:srgbClr val="9900CC"/>
                </a:solidFill>
                <a:latin typeface="+mn-ea"/>
                <a:sym typeface="Wingdings" panose="05000000000000000000" pitchFamily="2" charset="2"/>
              </a:rPr>
              <a:t> </a:t>
            </a:r>
            <a:r>
              <a:rPr lang="en-US" altLang="zh-CN" sz="2400" dirty="0" smtClean="0">
                <a:latin typeface="+mn-ea"/>
                <a:sym typeface="Wingdings" panose="05000000000000000000" pitchFamily="2" charset="2"/>
              </a:rPr>
              <a:t>PC +4</a:t>
            </a:r>
            <a:r>
              <a:rPr lang="zh-CN" altLang="en-US" sz="2400" dirty="0" smtClean="0">
                <a:latin typeface="+mn-ea"/>
                <a:sym typeface="Wingdings" panose="05000000000000000000" pitchFamily="2" charset="2"/>
              </a:rPr>
              <a:t>的值何时写入</a:t>
            </a:r>
            <a:r>
              <a:rPr lang="en-US" altLang="zh-CN" sz="2400" dirty="0" smtClean="0">
                <a:latin typeface="+mn-ea"/>
                <a:sym typeface="Wingdings" panose="05000000000000000000" pitchFamily="2" charset="2"/>
              </a:rPr>
              <a:t>PC</a:t>
            </a:r>
            <a:r>
              <a:rPr lang="zh-CN" altLang="en-US" sz="2400" dirty="0" smtClean="0">
                <a:latin typeface="+mn-ea"/>
                <a:sym typeface="Wingdings" panose="05000000000000000000" pitchFamily="2" charset="2"/>
              </a:rPr>
              <a:t>？</a:t>
            </a:r>
            <a:endParaRPr lang="en-US" altLang="zh-CN" sz="2400" dirty="0" smtClean="0">
              <a:latin typeface="+mn-ea"/>
              <a:sym typeface="Wingdings" panose="05000000000000000000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18" name="矩形 517"/>
          <p:cNvSpPr/>
          <p:nvPr/>
        </p:nvSpPr>
        <p:spPr>
          <a:xfrm>
            <a:off x="617582" y="995755"/>
            <a:ext cx="607713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08810" y="1686387"/>
            <a:ext cx="28379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n-ea"/>
              </a:rPr>
              <a:t>1)</a:t>
            </a:r>
            <a:r>
              <a:rPr lang="zh-CN" altLang="en-US" sz="2400" dirty="0">
                <a:latin typeface="+mn-ea"/>
              </a:rPr>
              <a:t>取</a:t>
            </a:r>
            <a:r>
              <a:rPr lang="zh-CN" altLang="en-US" sz="2400" dirty="0" smtClean="0">
                <a:latin typeface="+mn-ea"/>
              </a:rPr>
              <a:t>指令数据</a:t>
            </a:r>
            <a:r>
              <a:rPr lang="zh-CN" altLang="en-US" sz="2400" dirty="0">
                <a:latin typeface="+mn-ea"/>
              </a:rPr>
              <a:t>通路</a:t>
            </a:r>
            <a:endParaRPr lang="zh-CN" altLang="en-US" sz="2400" dirty="0">
              <a:latin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942710" y="2074385"/>
            <a:ext cx="3870337" cy="3720239"/>
            <a:chOff x="1604839" y="2248173"/>
            <a:chExt cx="4081996" cy="3923690"/>
          </a:xfrm>
        </p:grpSpPr>
        <p:sp>
          <p:nvSpPr>
            <p:cNvPr id="6" name="矩形 5"/>
            <p:cNvSpPr/>
            <p:nvPr/>
          </p:nvSpPr>
          <p:spPr>
            <a:xfrm>
              <a:off x="2472112" y="2391857"/>
              <a:ext cx="354733" cy="636962"/>
            </a:xfrm>
            <a:prstGeom prst="rect">
              <a:avLst/>
            </a:prstGeom>
            <a:solidFill>
              <a:srgbClr val="59B2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cxnSp>
          <p:nvCxnSpPr>
            <p:cNvPr id="7" name="直接连接符 6"/>
            <p:cNvCxnSpPr/>
            <p:nvPr/>
          </p:nvCxnSpPr>
          <p:spPr>
            <a:xfrm flipV="1">
              <a:off x="2650524" y="3033614"/>
              <a:ext cx="0" cy="141802"/>
            </a:xfrm>
            <a:prstGeom prst="line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2300261" y="3100219"/>
              <a:ext cx="678296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89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接连接符 8"/>
            <p:cNvCxnSpPr>
              <a:endCxn id="6" idx="1"/>
            </p:cNvCxnSpPr>
            <p:nvPr/>
          </p:nvCxnSpPr>
          <p:spPr>
            <a:xfrm>
              <a:off x="1663557" y="2710338"/>
              <a:ext cx="808555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2826845" y="2728600"/>
              <a:ext cx="710367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/>
            <p:cNvGrpSpPr/>
            <p:nvPr/>
          </p:nvGrpSpPr>
          <p:grpSpPr>
            <a:xfrm>
              <a:off x="3525151" y="2269341"/>
              <a:ext cx="1257585" cy="2032116"/>
              <a:chOff x="2153669" y="3581315"/>
              <a:chExt cx="929209" cy="1387999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26" name="矩形 25"/>
              <p:cNvSpPr/>
              <p:nvPr/>
            </p:nvSpPr>
            <p:spPr>
              <a:xfrm>
                <a:off x="2162581" y="3581315"/>
                <a:ext cx="920297" cy="1387999"/>
              </a:xfrm>
              <a:prstGeom prst="rect">
                <a:avLst/>
              </a:prstGeom>
              <a:noFill/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655"/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2672636" y="3769167"/>
                <a:ext cx="407491" cy="2766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89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RD</a:t>
                </a:r>
                <a:endParaRPr lang="zh-CN" altLang="en-US" sz="189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2153669" y="3768090"/>
                <a:ext cx="281321" cy="2766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895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zh-CN" altLang="en-US" sz="189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2271557" y="4158047"/>
                <a:ext cx="713546" cy="4868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/>
                <a:r>
                  <a:rPr lang="zh-CN" altLang="en-US" sz="189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指令</a:t>
                </a:r>
                <a:endParaRPr lang="en-US" altLang="zh-CN" sz="189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 defTabSz="914400"/>
                <a:r>
                  <a:rPr lang="zh-CN" altLang="en-US" sz="1895" b="1" kern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存储器</a:t>
                </a:r>
                <a:endParaRPr lang="zh-CN" altLang="en-US" sz="1895" b="1" kern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4773023" y="2325764"/>
              <a:ext cx="889630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705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指令字</a:t>
              </a:r>
              <a:endParaRPr lang="zh-CN" altLang="en-US" sz="170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2800717" y="5248201"/>
              <a:ext cx="304168" cy="389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3189015" y="5485167"/>
              <a:ext cx="608624" cy="0"/>
            </a:xfrm>
            <a:prstGeom prst="line">
              <a:avLst/>
            </a:prstGeom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任意多边形: 形状 251"/>
            <p:cNvSpPr/>
            <p:nvPr/>
          </p:nvSpPr>
          <p:spPr>
            <a:xfrm>
              <a:off x="4429785" y="5133693"/>
              <a:ext cx="417362" cy="1038170"/>
            </a:xfrm>
            <a:custGeom>
              <a:avLst/>
              <a:gdLst>
                <a:gd name="connsiteX0" fmla="*/ 0 w 234950"/>
                <a:gd name="connsiteY0" fmla="*/ 0 h 812800"/>
                <a:gd name="connsiteX1" fmla="*/ 234950 w 234950"/>
                <a:gd name="connsiteY1" fmla="*/ 0 h 812800"/>
                <a:gd name="connsiteX2" fmla="*/ 234950 w 234950"/>
                <a:gd name="connsiteY2" fmla="*/ 812800 h 81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4950" h="812800">
                  <a:moveTo>
                    <a:pt x="0" y="0"/>
                  </a:moveTo>
                  <a:lnTo>
                    <a:pt x="234950" y="0"/>
                  </a:lnTo>
                  <a:lnTo>
                    <a:pt x="234950" y="812800"/>
                  </a:lnTo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sp>
          <p:nvSpPr>
            <p:cNvPr id="16" name="任意多边形: 形状 323"/>
            <p:cNvSpPr/>
            <p:nvPr/>
          </p:nvSpPr>
          <p:spPr>
            <a:xfrm>
              <a:off x="3772341" y="4528472"/>
              <a:ext cx="657444" cy="1276215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sp>
          <p:nvSpPr>
            <p:cNvPr id="17" name="矩形 16"/>
            <p:cNvSpPr/>
            <p:nvPr/>
          </p:nvSpPr>
          <p:spPr>
            <a:xfrm>
              <a:off x="4040140" y="4864914"/>
              <a:ext cx="488940" cy="58984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03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+</a:t>
              </a:r>
              <a:endParaRPr lang="zh-CN" altLang="en-US" sz="303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>
              <a:off x="2497819" y="2854655"/>
              <a:ext cx="305412" cy="171684"/>
            </a:xfrm>
            <a:prstGeom prst="triangle">
              <a:avLst/>
            </a:prstGeom>
            <a:solidFill>
              <a:srgbClr val="59B2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4802450" y="2721795"/>
              <a:ext cx="884385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676642" y="2715843"/>
              <a:ext cx="0" cy="3456020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>
              <a:endCxn id="15" idx="2"/>
            </p:cNvCxnSpPr>
            <p:nvPr/>
          </p:nvCxnSpPr>
          <p:spPr>
            <a:xfrm>
              <a:off x="1676642" y="6171863"/>
              <a:ext cx="3170504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3189015" y="2728600"/>
              <a:ext cx="0" cy="2059368"/>
            </a:xfrm>
            <a:prstGeom prst="line">
              <a:avLst/>
            </a:prstGeom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3189015" y="4811096"/>
              <a:ext cx="590428" cy="0"/>
            </a:xfrm>
            <a:prstGeom prst="line">
              <a:avLst/>
            </a:prstGeom>
            <a:noFill/>
            <a:ln w="28575" cap="sq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矩形 23"/>
            <p:cNvSpPr/>
            <p:nvPr/>
          </p:nvSpPr>
          <p:spPr>
            <a:xfrm>
              <a:off x="1604839" y="2248173"/>
              <a:ext cx="781426" cy="4050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PC+4</a:t>
              </a:r>
              <a:endParaRPr lang="zh-CN" altLang="en-US" sz="1895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l="36228" t="18901" r="36713" b="23272"/>
          <a:stretch>
            <a:fillRect/>
          </a:stretch>
        </p:blipFill>
        <p:spPr>
          <a:xfrm>
            <a:off x="1514475" y="2517775"/>
            <a:ext cx="2585720" cy="3108325"/>
          </a:xfrm>
          <a:prstGeom prst="rect">
            <a:avLst/>
          </a:prstGeom>
        </p:spPr>
      </p:pic>
      <p:cxnSp>
        <p:nvCxnSpPr>
          <p:cNvPr id="30" name="直接箭头连接符 29"/>
          <p:cNvCxnSpPr/>
          <p:nvPr/>
        </p:nvCxnSpPr>
        <p:spPr>
          <a:xfrm flipV="1">
            <a:off x="4222115" y="3299460"/>
            <a:ext cx="540000" cy="0"/>
          </a:xfrm>
          <a:prstGeom prst="straightConnector1">
            <a:avLst/>
          </a:prstGeom>
          <a:ln>
            <a:headEnd type="none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4782185" y="3128645"/>
            <a:ext cx="14255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数据位</a:t>
            </a:r>
            <a:r>
              <a:rPr lang="en-US" altLang="zh-CN"/>
              <a:t>32</a:t>
            </a:r>
            <a:r>
              <a:rPr lang="zh-CN" altLang="en-US"/>
              <a:t>位</a:t>
            </a:r>
            <a:endParaRPr lang="zh-CN" altLang="en-US"/>
          </a:p>
        </p:txBody>
      </p:sp>
      <p:cxnSp>
        <p:nvCxnSpPr>
          <p:cNvPr id="36" name="直接箭头连接符 35"/>
          <p:cNvCxnSpPr/>
          <p:nvPr/>
        </p:nvCxnSpPr>
        <p:spPr>
          <a:xfrm flipV="1">
            <a:off x="4151630" y="4822190"/>
            <a:ext cx="540000" cy="0"/>
          </a:xfrm>
          <a:prstGeom prst="straightConnector1">
            <a:avLst/>
          </a:prstGeom>
          <a:ln>
            <a:headEnd type="none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4711700" y="4651375"/>
            <a:ext cx="14255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数据位</a:t>
            </a:r>
            <a:r>
              <a:rPr lang="en-US" altLang="zh-CN"/>
              <a:t>32</a:t>
            </a:r>
            <a:r>
              <a:rPr lang="zh-CN" altLang="en-US"/>
              <a:t>位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  <p:bldP spid="31" grpId="1"/>
      <p:bldP spid="3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617583" y="193924"/>
            <a:ext cx="4912360" cy="6176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2E4E7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b="0" dirty="0" smtClean="0">
                <a:solidFill>
                  <a:schemeClr val="tx1"/>
                </a:solidFill>
                <a:effectLst/>
              </a:rPr>
              <a:t>9.7 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MIPS </a:t>
            </a:r>
            <a:r>
              <a:rPr lang="zh-CN" altLang="en-US" b="0" dirty="0">
                <a:solidFill>
                  <a:schemeClr val="tx1"/>
                </a:solidFill>
                <a:effectLst/>
              </a:rPr>
              <a:t>单周期</a:t>
            </a:r>
            <a:r>
              <a:rPr lang="en-US" altLang="zh-CN" b="0" dirty="0">
                <a:solidFill>
                  <a:schemeClr val="tx1"/>
                </a:solidFill>
                <a:effectLst/>
              </a:rPr>
              <a:t>CPU</a:t>
            </a:r>
            <a:r>
              <a:rPr lang="zh-CN" altLang="en-US" b="0" dirty="0" smtClean="0">
                <a:solidFill>
                  <a:schemeClr val="tx1"/>
                </a:solidFill>
                <a:effectLst/>
              </a:rPr>
              <a:t>设计</a:t>
            </a:r>
            <a:endParaRPr lang="zh-CN" altLang="en-US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96472" y="995755"/>
            <a:ext cx="607713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3.MIPS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单周期</a:t>
            </a:r>
            <a:r>
              <a:rPr lang="en-US" altLang="zh-CN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CPU</a:t>
            </a:r>
            <a:r>
              <a:rPr lang="zh-CN" alt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  <a:cs typeface="+mj-cs"/>
              </a:rPr>
              <a:t>数据通路设计</a:t>
            </a:r>
            <a:endParaRPr lang="zh-CN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禹卫书法行书简体" panose="02000603000000000000" pitchFamily="2" charset="-122"/>
              <a:ea typeface="禹卫书法行书简体" panose="02000603000000000000" pitchFamily="2" charset="-122"/>
              <a:cs typeface="+mj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96472" y="1703165"/>
            <a:ext cx="38843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latin typeface="+mn-ea"/>
              </a:rPr>
              <a:t>2)</a:t>
            </a:r>
            <a:r>
              <a:rPr lang="en-US" altLang="zh-CN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禹卫书法行书简体" panose="02000603000000000000" pitchFamily="2" charset="-122"/>
                <a:ea typeface="禹卫书法行书简体" panose="02000603000000000000" pitchFamily="2" charset="-122"/>
              </a:rPr>
              <a:t> </a:t>
            </a:r>
            <a:r>
              <a:rPr lang="en-US" altLang="zh-CN" sz="2400" dirty="0">
                <a:latin typeface="+mn-ea"/>
              </a:rPr>
              <a:t>R</a:t>
            </a:r>
            <a:r>
              <a:rPr lang="zh-CN" altLang="en-US" sz="2400" dirty="0">
                <a:latin typeface="+mn-ea"/>
              </a:rPr>
              <a:t>型指令数据</a:t>
            </a:r>
            <a:r>
              <a:rPr lang="zh-CN" altLang="en-US" sz="2400" dirty="0" smtClean="0">
                <a:latin typeface="+mn-ea"/>
              </a:rPr>
              <a:t>通路</a:t>
            </a:r>
            <a:endParaRPr lang="zh-CN" altLang="en-US" sz="2400" dirty="0">
              <a:latin typeface="+mn-ea"/>
            </a:endParaRPr>
          </a:p>
        </p:txBody>
      </p:sp>
      <p:sp>
        <p:nvSpPr>
          <p:cNvPr id="7" name="内容占位符 2"/>
          <p:cNvSpPr txBox="1"/>
          <p:nvPr/>
        </p:nvSpPr>
        <p:spPr bwMode="auto">
          <a:xfrm>
            <a:off x="1495274" y="2283794"/>
            <a:ext cx="3377710" cy="54595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86699" tIns="43349" rIns="86699" bIns="43349" numCol="1" anchor="t" anchorCtr="0" compatLnSpc="1"/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n"/>
              <a:defRPr lang="zh-CN" altLang="en-US" sz="24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812800" indent="-355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p"/>
              <a:defRPr lang="zh-CN" altLang="en-US" sz="2000">
                <a:solidFill>
                  <a:srgbClr val="C00000"/>
                </a:solidFill>
                <a:latin typeface="+mn-ea"/>
                <a:ea typeface="+mn-ea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FFC000"/>
              </a:buClr>
              <a:buFont typeface="Wingdings" panose="05000000000000000000" pitchFamily="2" charset="2"/>
              <a:buChar char="u"/>
              <a:defRPr lang="zh-CN" altLang="en-US" sz="2000">
                <a:solidFill>
                  <a:schemeClr val="tx1"/>
                </a:solidFill>
                <a:latin typeface="+mn-ea"/>
                <a:ea typeface="+mn-ea"/>
              </a:defRPr>
            </a:lvl3pPr>
            <a:lvl4pPr marL="16002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+mn-ea"/>
                <a:ea typeface="+mn-ea"/>
              </a:defRPr>
            </a:lvl4pPr>
            <a:lvl5pPr marL="2057400" indent="-2286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ea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sz="2655" b="1" kern="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 </a:t>
            </a:r>
            <a:r>
              <a:rPr lang="en-US" altLang="zh-CN" sz="2655" b="1" kern="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$s0</a:t>
            </a:r>
            <a:r>
              <a:rPr lang="en-US" altLang="zh-CN" sz="2655" b="1" kern="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,$s1,$s2</a:t>
            </a:r>
            <a:endParaRPr lang="en-US" sz="2655" b="1" kern="0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078047" y="1936180"/>
            <a:ext cx="5758663" cy="825680"/>
            <a:chOff x="3575175" y="1231065"/>
            <a:chExt cx="6664200" cy="798514"/>
          </a:xfrm>
        </p:grpSpPr>
        <p:sp>
          <p:nvSpPr>
            <p:cNvPr id="9" name="矩形 7"/>
            <p:cNvSpPr/>
            <p:nvPr/>
          </p:nvSpPr>
          <p:spPr>
            <a:xfrm>
              <a:off x="3575175" y="1600954"/>
              <a:ext cx="1200476" cy="428625"/>
            </a:xfrm>
            <a:prstGeom prst="rect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000000</a:t>
              </a:r>
              <a:endParaRPr lang="zh-CN" altLang="en-US" sz="20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0" name="矩形 24"/>
            <p:cNvSpPr/>
            <p:nvPr/>
          </p:nvSpPr>
          <p:spPr>
            <a:xfrm>
              <a:off x="4841832" y="1600954"/>
              <a:ext cx="992736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400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rs</a:t>
              </a:r>
              <a:endParaRPr lang="zh-CN" altLang="en-US" sz="2000" kern="0" baseline="-2500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1" name="矩形 25"/>
            <p:cNvSpPr/>
            <p:nvPr/>
          </p:nvSpPr>
          <p:spPr>
            <a:xfrm>
              <a:off x="5900751" y="1600954"/>
              <a:ext cx="992736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400" kern="0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rt</a:t>
              </a:r>
              <a:endParaRPr lang="zh-CN" altLang="en-US" sz="2000" kern="0" baseline="-2500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2" name="矩形 26"/>
            <p:cNvSpPr/>
            <p:nvPr/>
          </p:nvSpPr>
          <p:spPr>
            <a:xfrm>
              <a:off x="8020425" y="1600954"/>
              <a:ext cx="992736" cy="428625"/>
            </a:xfrm>
            <a:prstGeom prst="rect">
              <a:avLst/>
            </a:prstGeom>
            <a:gradFill rotWithShape="1">
              <a:gsLst>
                <a:gs pos="0">
                  <a:srgbClr val="4BACC6">
                    <a:shade val="51000"/>
                    <a:satMod val="130000"/>
                  </a:srgbClr>
                </a:gs>
                <a:gs pos="80000">
                  <a:srgbClr val="4BACC6">
                    <a:shade val="93000"/>
                    <a:satMod val="130000"/>
                  </a:srgbClr>
                </a:gs>
                <a:gs pos="100000">
                  <a:srgbClr val="4BACC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BACC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 err="1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shamt</a:t>
              </a:r>
              <a:endParaRPr lang="zh-CN" altLang="en-US" sz="2000" kern="0" baseline="-2500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3" name="矩形 27"/>
            <p:cNvSpPr/>
            <p:nvPr/>
          </p:nvSpPr>
          <p:spPr>
            <a:xfrm>
              <a:off x="6959669" y="1600954"/>
              <a:ext cx="992736" cy="428625"/>
            </a:xfrm>
            <a:prstGeom prst="rect">
              <a:avLst/>
            </a:prstGeom>
            <a:gradFill rotWithShape="1">
              <a:gsLst>
                <a:gs pos="0">
                  <a:srgbClr val="F79646">
                    <a:shade val="51000"/>
                    <a:satMod val="130000"/>
                  </a:srgbClr>
                </a:gs>
                <a:gs pos="80000">
                  <a:srgbClr val="F79646">
                    <a:shade val="93000"/>
                    <a:satMod val="130000"/>
                  </a:srgbClr>
                </a:gs>
                <a:gs pos="100000">
                  <a:srgbClr val="F79646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400" kern="0">
                  <a:solidFill>
                    <a:srgbClr val="0000FF"/>
                  </a:solidFill>
                  <a:latin typeface="Calibri" panose="020F0502020204030204"/>
                  <a:ea typeface="宋体" panose="02010600030101010101" pitchFamily="2" charset="-122"/>
                </a:rPr>
                <a:t>rd</a:t>
              </a:r>
              <a:endParaRPr lang="zh-CN" altLang="en-US" sz="2000" kern="0" baseline="-25000" dirty="0">
                <a:solidFill>
                  <a:srgbClr val="0000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4" name="TextBox 17"/>
            <p:cNvSpPr txBox="1"/>
            <p:nvPr/>
          </p:nvSpPr>
          <p:spPr>
            <a:xfrm>
              <a:off x="3711216" y="1231065"/>
              <a:ext cx="103134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6bits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5" name="矩形 26"/>
            <p:cNvSpPr/>
            <p:nvPr/>
          </p:nvSpPr>
          <p:spPr>
            <a:xfrm>
              <a:off x="9079344" y="1600954"/>
              <a:ext cx="1160031" cy="428625"/>
            </a:xfrm>
            <a:prstGeom prst="rect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altLang="zh-CN" sz="2000" kern="0" dirty="0" err="1">
                  <a:solidFill>
                    <a:sysClr val="window" lastClr="FFFFFF"/>
                  </a:solidFill>
                  <a:latin typeface="Calibri" panose="020F0502020204030204"/>
                  <a:ea typeface="宋体" panose="02010600030101010101" pitchFamily="2" charset="-122"/>
                </a:rPr>
                <a:t>funct</a:t>
              </a:r>
              <a:endParaRPr lang="zh-CN" altLang="en-US" sz="2000" kern="0" dirty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6" name="TextBox 22"/>
            <p:cNvSpPr txBox="1"/>
            <p:nvPr/>
          </p:nvSpPr>
          <p:spPr>
            <a:xfrm>
              <a:off x="4827126" y="1231065"/>
              <a:ext cx="103134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7" name="TextBox 23"/>
            <p:cNvSpPr txBox="1"/>
            <p:nvPr/>
          </p:nvSpPr>
          <p:spPr>
            <a:xfrm>
              <a:off x="5827216" y="1231065"/>
              <a:ext cx="103318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8" name="TextBox 24"/>
            <p:cNvSpPr txBox="1"/>
            <p:nvPr/>
          </p:nvSpPr>
          <p:spPr>
            <a:xfrm>
              <a:off x="6911872" y="1231065"/>
              <a:ext cx="103134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19" name="TextBox 25"/>
            <p:cNvSpPr txBox="1"/>
            <p:nvPr/>
          </p:nvSpPr>
          <p:spPr>
            <a:xfrm>
              <a:off x="7994688" y="1231065"/>
              <a:ext cx="103318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5bits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  <p:sp>
          <p:nvSpPr>
            <p:cNvPr id="20" name="TextBox 26"/>
            <p:cNvSpPr txBox="1"/>
            <p:nvPr/>
          </p:nvSpPr>
          <p:spPr>
            <a:xfrm>
              <a:off x="9162073" y="1231065"/>
              <a:ext cx="103318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0" dirty="0">
                  <a:solidFill>
                    <a:srgbClr val="0070C0"/>
                  </a:solidFill>
                  <a:latin typeface="Arial" panose="020B0604020202020204" pitchFamily="34" charset="0"/>
                  <a:ea typeface="华文细黑" panose="02010600040101010101" pitchFamily="2" charset="-122"/>
                </a:rPr>
                <a:t>6bits</a:t>
              </a:r>
              <a:endParaRPr lang="zh-CN" altLang="en-US" sz="2000" kern="0" dirty="0">
                <a:solidFill>
                  <a:srgbClr val="0070C0"/>
                </a:solidFill>
                <a:latin typeface="Arial" panose="020B0604020202020204" pitchFamily="34" charset="0"/>
                <a:ea typeface="华文细黑" panose="02010600040101010101" pitchFamily="2" charset="-122"/>
              </a:endParaRPr>
            </a:p>
          </p:txBody>
        </p:sp>
      </p:grpSp>
      <p:cxnSp>
        <p:nvCxnSpPr>
          <p:cNvPr id="118" name="直接连接符 117"/>
          <p:cNvCxnSpPr/>
          <p:nvPr/>
        </p:nvCxnSpPr>
        <p:spPr>
          <a:xfrm>
            <a:off x="6362303" y="3439112"/>
            <a:ext cx="0" cy="2520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/>
        </p:nvCxnSpPr>
        <p:spPr>
          <a:xfrm>
            <a:off x="7170537" y="4779974"/>
            <a:ext cx="1368000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/>
          <p:cNvCxnSpPr/>
          <p:nvPr/>
        </p:nvCxnSpPr>
        <p:spPr>
          <a:xfrm>
            <a:off x="5191769" y="5283767"/>
            <a:ext cx="325802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1" name="直接连接符 120"/>
          <p:cNvCxnSpPr/>
          <p:nvPr/>
        </p:nvCxnSpPr>
        <p:spPr>
          <a:xfrm>
            <a:off x="4310840" y="4414625"/>
            <a:ext cx="1244307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2" name="直接连接符 121"/>
          <p:cNvCxnSpPr/>
          <p:nvPr/>
        </p:nvCxnSpPr>
        <p:spPr>
          <a:xfrm>
            <a:off x="4310840" y="4093156"/>
            <a:ext cx="1220730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3" name="矩形 122"/>
          <p:cNvSpPr/>
          <p:nvPr/>
        </p:nvSpPr>
        <p:spPr>
          <a:xfrm>
            <a:off x="1952658" y="3833948"/>
            <a:ext cx="290792" cy="522148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55"/>
          </a:p>
        </p:txBody>
      </p:sp>
      <p:cxnSp>
        <p:nvCxnSpPr>
          <p:cNvPr id="124" name="直接连接符 123"/>
          <p:cNvCxnSpPr/>
          <p:nvPr/>
        </p:nvCxnSpPr>
        <p:spPr>
          <a:xfrm flipV="1">
            <a:off x="2098912" y="4360027"/>
            <a:ext cx="0" cy="116242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矩形 124"/>
          <p:cNvSpPr/>
          <p:nvPr/>
        </p:nvSpPr>
        <p:spPr>
          <a:xfrm>
            <a:off x="1811785" y="4414625"/>
            <a:ext cx="643125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89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6" name="直接连接符 125"/>
          <p:cNvCxnSpPr>
            <a:endCxn id="123" idx="1"/>
          </p:cNvCxnSpPr>
          <p:nvPr/>
        </p:nvCxnSpPr>
        <p:spPr>
          <a:xfrm>
            <a:off x="1594506" y="4094478"/>
            <a:ext cx="358152" cy="545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接连接符 126"/>
          <p:cNvCxnSpPr/>
          <p:nvPr/>
        </p:nvCxnSpPr>
        <p:spPr>
          <a:xfrm>
            <a:off x="2249423" y="4100055"/>
            <a:ext cx="39540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矩形 127"/>
          <p:cNvSpPr/>
          <p:nvPr/>
        </p:nvSpPr>
        <p:spPr>
          <a:xfrm>
            <a:off x="1855425" y="3444286"/>
            <a:ext cx="497252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PC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grpSp>
        <p:nvGrpSpPr>
          <p:cNvPr id="129" name="组合 128"/>
          <p:cNvGrpSpPr/>
          <p:nvPr/>
        </p:nvGrpSpPr>
        <p:grpSpPr>
          <a:xfrm>
            <a:off x="2634944" y="3723579"/>
            <a:ext cx="1064999" cy="1665822"/>
            <a:chOff x="2153669" y="3581315"/>
            <a:chExt cx="959942" cy="1387999"/>
          </a:xfrm>
        </p:grpSpPr>
        <p:sp>
          <p:nvSpPr>
            <p:cNvPr id="130" name="矩形 129"/>
            <p:cNvSpPr/>
            <p:nvPr/>
          </p:nvSpPr>
          <p:spPr>
            <a:xfrm>
              <a:off x="2162582" y="3581315"/>
              <a:ext cx="920297" cy="1387999"/>
            </a:xfrm>
            <a:prstGeom prst="rect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75"/>
            </a:p>
          </p:txBody>
        </p:sp>
        <p:sp>
          <p:nvSpPr>
            <p:cNvPr id="131" name="矩形 130"/>
            <p:cNvSpPr/>
            <p:nvPr/>
          </p:nvSpPr>
          <p:spPr>
            <a:xfrm>
              <a:off x="2672636" y="3769167"/>
              <a:ext cx="440975" cy="2958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2" name="矩形 131"/>
            <p:cNvSpPr/>
            <p:nvPr/>
          </p:nvSpPr>
          <p:spPr>
            <a:xfrm>
              <a:off x="2153669" y="3768090"/>
              <a:ext cx="309493" cy="2958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2282858" y="4158047"/>
              <a:ext cx="690940" cy="4659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51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51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51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zh-CN" altLang="en-US" sz="151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4" name="矩形 133"/>
          <p:cNvSpPr/>
          <p:nvPr/>
        </p:nvSpPr>
        <p:spPr>
          <a:xfrm>
            <a:off x="4266303" y="4143430"/>
            <a:ext cx="630301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51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4260970" y="3838461"/>
            <a:ext cx="630301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51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矩形 135"/>
          <p:cNvSpPr/>
          <p:nvPr/>
        </p:nvSpPr>
        <p:spPr>
          <a:xfrm>
            <a:off x="4259386" y="4471284"/>
            <a:ext cx="623056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51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7" name="矩形 136"/>
          <p:cNvSpPr/>
          <p:nvPr/>
        </p:nvSpPr>
        <p:spPr>
          <a:xfrm>
            <a:off x="5536901" y="3674380"/>
            <a:ext cx="1633637" cy="1867116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75"/>
          </a:p>
        </p:txBody>
      </p:sp>
      <p:sp>
        <p:nvSpPr>
          <p:cNvPr id="138" name="矩形 137"/>
          <p:cNvSpPr/>
          <p:nvPr/>
        </p:nvSpPr>
        <p:spPr>
          <a:xfrm>
            <a:off x="5520183" y="3906284"/>
            <a:ext cx="548548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R1#</a:t>
            </a:r>
            <a:endParaRPr lang="zh-CN" altLang="en-US" sz="170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9" name="矩形 138"/>
          <p:cNvSpPr/>
          <p:nvPr/>
        </p:nvSpPr>
        <p:spPr>
          <a:xfrm>
            <a:off x="5516387" y="4232751"/>
            <a:ext cx="548548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R2#</a:t>
            </a:r>
            <a:endParaRPr lang="zh-CN" altLang="en-US" sz="170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5521946" y="4568318"/>
            <a:ext cx="500458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W#</a:t>
            </a:r>
            <a:endParaRPr lang="zh-CN" altLang="en-US" sz="170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5519101" y="5109573"/>
            <a:ext cx="550151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WD</a:t>
            </a:r>
            <a:endParaRPr lang="zh-CN" altLang="en-US" sz="170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6119150" y="3631635"/>
            <a:ext cx="524503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endParaRPr lang="zh-CN" altLang="en-US" sz="170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矩形 142"/>
          <p:cNvSpPr/>
          <p:nvPr/>
        </p:nvSpPr>
        <p:spPr>
          <a:xfrm>
            <a:off x="5829698" y="4837885"/>
            <a:ext cx="1063113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z="170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寄存器组</a:t>
            </a:r>
            <a:endParaRPr lang="zh-CN" altLang="en-US" sz="1705" b="1" kern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4" name="矩形 143"/>
          <p:cNvSpPr/>
          <p:nvPr/>
        </p:nvSpPr>
        <p:spPr>
          <a:xfrm>
            <a:off x="6787594" y="3941809"/>
            <a:ext cx="439544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</a:t>
            </a:r>
            <a:endParaRPr lang="zh-CN" altLang="en-US" sz="170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矩形 144"/>
          <p:cNvSpPr/>
          <p:nvPr/>
        </p:nvSpPr>
        <p:spPr>
          <a:xfrm>
            <a:off x="6787594" y="4568318"/>
            <a:ext cx="439544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R2</a:t>
            </a:r>
            <a:endParaRPr lang="zh-CN" altLang="en-US" sz="170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6" name="直接连接符 145"/>
          <p:cNvCxnSpPr/>
          <p:nvPr/>
        </p:nvCxnSpPr>
        <p:spPr>
          <a:xfrm>
            <a:off x="7155726" y="4119015"/>
            <a:ext cx="1368000" cy="1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任意多边形: 形状 323"/>
          <p:cNvSpPr/>
          <p:nvPr/>
        </p:nvSpPr>
        <p:spPr>
          <a:xfrm>
            <a:off x="8552237" y="3927664"/>
            <a:ext cx="538939" cy="1046173"/>
          </a:xfrm>
          <a:custGeom>
            <a:avLst/>
            <a:gdLst>
              <a:gd name="connsiteX0" fmla="*/ 0 w 485775"/>
              <a:gd name="connsiteY0" fmla="*/ 0 h 942975"/>
              <a:gd name="connsiteX1" fmla="*/ 0 w 485775"/>
              <a:gd name="connsiteY1" fmla="*/ 404812 h 942975"/>
              <a:gd name="connsiteX2" fmla="*/ 238125 w 485775"/>
              <a:gd name="connsiteY2" fmla="*/ 466725 h 942975"/>
              <a:gd name="connsiteX3" fmla="*/ 9525 w 485775"/>
              <a:gd name="connsiteY3" fmla="*/ 528637 h 942975"/>
              <a:gd name="connsiteX4" fmla="*/ 9525 w 485775"/>
              <a:gd name="connsiteY4" fmla="*/ 942975 h 942975"/>
              <a:gd name="connsiteX5" fmla="*/ 485775 w 485775"/>
              <a:gd name="connsiteY5" fmla="*/ 814387 h 942975"/>
              <a:gd name="connsiteX6" fmla="*/ 485775 w 485775"/>
              <a:gd name="connsiteY6" fmla="*/ 119062 h 942975"/>
              <a:gd name="connsiteX7" fmla="*/ 0 w 485775"/>
              <a:gd name="connsiteY7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775" h="942975">
                <a:moveTo>
                  <a:pt x="0" y="0"/>
                </a:moveTo>
                <a:lnTo>
                  <a:pt x="0" y="404812"/>
                </a:lnTo>
                <a:lnTo>
                  <a:pt x="238125" y="466725"/>
                </a:lnTo>
                <a:lnTo>
                  <a:pt x="9525" y="528637"/>
                </a:lnTo>
                <a:lnTo>
                  <a:pt x="9525" y="942975"/>
                </a:lnTo>
                <a:lnTo>
                  <a:pt x="485775" y="814387"/>
                </a:lnTo>
                <a:lnTo>
                  <a:pt x="485775" y="119062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55"/>
          </a:p>
        </p:txBody>
      </p:sp>
      <p:sp>
        <p:nvSpPr>
          <p:cNvPr id="148" name="矩形 147"/>
          <p:cNvSpPr/>
          <p:nvPr/>
        </p:nvSpPr>
        <p:spPr>
          <a:xfrm rot="16200000">
            <a:off x="8603400" y="4271433"/>
            <a:ext cx="678391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rPr>
              <a:t>ALU</a:t>
            </a:r>
            <a:endParaRPr lang="zh-CN" altLang="en-US" sz="1895" dirty="0">
              <a:latin typeface="Segoe UI Black" panose="020B0A02040204020203" pitchFamily="34" charset="0"/>
              <a:cs typeface="Segoe UI Black" panose="020B0A02040204020203" pitchFamily="34" charset="0"/>
            </a:endParaRPr>
          </a:p>
        </p:txBody>
      </p:sp>
      <p:cxnSp>
        <p:nvCxnSpPr>
          <p:cNvPr id="149" name="直接连接符 148"/>
          <p:cNvCxnSpPr/>
          <p:nvPr/>
        </p:nvCxnSpPr>
        <p:spPr>
          <a:xfrm>
            <a:off x="9091176" y="4459532"/>
            <a:ext cx="1133277" cy="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直接连接符 149"/>
          <p:cNvCxnSpPr/>
          <p:nvPr/>
        </p:nvCxnSpPr>
        <p:spPr>
          <a:xfrm>
            <a:off x="4310840" y="4098674"/>
            <a:ext cx="0" cy="638158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连接符 150"/>
          <p:cNvCxnSpPr/>
          <p:nvPr/>
        </p:nvCxnSpPr>
        <p:spPr>
          <a:xfrm>
            <a:off x="10224453" y="4459533"/>
            <a:ext cx="0" cy="1502541"/>
          </a:xfrm>
          <a:prstGeom prst="line">
            <a:avLst/>
          </a:prstGeom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连接符 151"/>
          <p:cNvCxnSpPr/>
          <p:nvPr/>
        </p:nvCxnSpPr>
        <p:spPr>
          <a:xfrm>
            <a:off x="4310840" y="4737768"/>
            <a:ext cx="1226063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3" name="直接连接符 152"/>
          <p:cNvCxnSpPr/>
          <p:nvPr/>
        </p:nvCxnSpPr>
        <p:spPr>
          <a:xfrm>
            <a:off x="5191769" y="5297622"/>
            <a:ext cx="0" cy="678306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4" name="直接连接符 153"/>
          <p:cNvCxnSpPr/>
          <p:nvPr/>
        </p:nvCxnSpPr>
        <p:spPr>
          <a:xfrm>
            <a:off x="5191769" y="5975928"/>
            <a:ext cx="5027921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5" name="等腰三角形 154"/>
          <p:cNvSpPr/>
          <p:nvPr/>
        </p:nvSpPr>
        <p:spPr>
          <a:xfrm>
            <a:off x="1973732" y="4213326"/>
            <a:ext cx="250360" cy="140738"/>
          </a:xfrm>
          <a:prstGeom prst="triangl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655"/>
          </a:p>
        </p:txBody>
      </p:sp>
      <p:grpSp>
        <p:nvGrpSpPr>
          <p:cNvPr id="156" name="组合 155"/>
          <p:cNvGrpSpPr/>
          <p:nvPr/>
        </p:nvGrpSpPr>
        <p:grpSpPr>
          <a:xfrm>
            <a:off x="6032327" y="5395573"/>
            <a:ext cx="643125" cy="585380"/>
            <a:chOff x="1853728" y="4285666"/>
            <a:chExt cx="558006" cy="507904"/>
          </a:xfrm>
          <a:solidFill>
            <a:srgbClr val="FFCCFF"/>
          </a:solidFill>
        </p:grpSpPr>
        <p:cxnSp>
          <p:nvCxnSpPr>
            <p:cNvPr id="157" name="直接连接符 156"/>
            <p:cNvCxnSpPr/>
            <p:nvPr/>
          </p:nvCxnSpPr>
          <p:spPr>
            <a:xfrm flipV="1">
              <a:off x="2102853" y="4412951"/>
              <a:ext cx="0" cy="100857"/>
            </a:xfrm>
            <a:prstGeom prst="line">
              <a:avLst/>
            </a:prstGeom>
            <a:grp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矩形 157"/>
            <p:cNvSpPr/>
            <p:nvPr/>
          </p:nvSpPr>
          <p:spPr>
            <a:xfrm>
              <a:off x="1853728" y="4460324"/>
              <a:ext cx="558006" cy="33324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altLang="zh-CN" sz="1895" i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CLK</a:t>
              </a:r>
              <a:endParaRPr lang="zh-CN" altLang="en-US" sz="189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9" name="等腰三角形 158"/>
            <p:cNvSpPr/>
            <p:nvPr/>
          </p:nvSpPr>
          <p:spPr>
            <a:xfrm>
              <a:off x="1994241" y="4285666"/>
              <a:ext cx="217225" cy="122111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</p:grpSp>
      <p:cxnSp>
        <p:nvCxnSpPr>
          <p:cNvPr id="160" name="直接连接符 159"/>
          <p:cNvCxnSpPr/>
          <p:nvPr/>
        </p:nvCxnSpPr>
        <p:spPr>
          <a:xfrm>
            <a:off x="3682005" y="4094477"/>
            <a:ext cx="628835" cy="0"/>
          </a:xfrm>
          <a:prstGeom prst="line">
            <a:avLst/>
          </a:prstGeom>
          <a:noFill/>
          <a:ln w="28575" cap="sq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1" name="直接连接符 160"/>
          <p:cNvCxnSpPr/>
          <p:nvPr/>
        </p:nvCxnSpPr>
        <p:spPr>
          <a:xfrm>
            <a:off x="8798229" y="3444286"/>
            <a:ext cx="0" cy="54812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矩形 161"/>
          <p:cNvSpPr/>
          <p:nvPr/>
        </p:nvSpPr>
        <p:spPr>
          <a:xfrm>
            <a:off x="5751239" y="3114721"/>
            <a:ext cx="1053494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dirty="0" err="1">
                <a:latin typeface="+mn-ea"/>
                <a:cs typeface="Segoe UI Black" panose="020B0A02040204020203" pitchFamily="34" charset="0"/>
              </a:rPr>
              <a:t>RegWrite</a:t>
            </a:r>
            <a:endParaRPr lang="zh-CN" altLang="en-US" sz="1705" dirty="0">
              <a:latin typeface="+mn-ea"/>
              <a:cs typeface="Segoe UI Black" panose="020B0A02040204020203" pitchFamily="34" charset="0"/>
            </a:endParaRPr>
          </a:p>
        </p:txBody>
      </p:sp>
      <p:sp>
        <p:nvSpPr>
          <p:cNvPr id="163" name="矩形 162"/>
          <p:cNvSpPr/>
          <p:nvPr/>
        </p:nvSpPr>
        <p:spPr>
          <a:xfrm>
            <a:off x="8330207" y="3122966"/>
            <a:ext cx="811441" cy="3550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705" b="1" dirty="0" err="1">
                <a:solidFill>
                  <a:srgbClr val="0066FF"/>
                </a:solidFill>
                <a:latin typeface="+mn-ea"/>
                <a:cs typeface="Segoe UI Black" panose="020B0A02040204020203" pitchFamily="34" charset="0"/>
              </a:rPr>
              <a:t>AluOP</a:t>
            </a:r>
            <a:endParaRPr lang="zh-CN" altLang="en-US" sz="1705" b="1" dirty="0">
              <a:solidFill>
                <a:srgbClr val="0066FF"/>
              </a:solidFill>
              <a:latin typeface="+mn-ea"/>
              <a:cs typeface="Segoe UI Black" panose="020B0A02040204020203" pitchFamily="34" charset="0"/>
            </a:endParaRPr>
          </a:p>
        </p:txBody>
      </p:sp>
      <p:cxnSp>
        <p:nvCxnSpPr>
          <p:cNvPr id="164" name="直接连接符 163"/>
          <p:cNvCxnSpPr/>
          <p:nvPr/>
        </p:nvCxnSpPr>
        <p:spPr>
          <a:xfrm>
            <a:off x="7139851" y="4785544"/>
            <a:ext cx="1418175" cy="0"/>
          </a:xfrm>
          <a:prstGeom prst="line">
            <a:avLst/>
          </a:prstGeom>
          <a:ln w="76200">
            <a:solidFill>
              <a:srgbClr val="FF66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>
            <a:off x="5191769" y="5295034"/>
            <a:ext cx="363378" cy="0"/>
          </a:xfrm>
          <a:prstGeom prst="line">
            <a:avLst/>
          </a:prstGeom>
          <a:ln w="76200" cap="sq">
            <a:solidFill>
              <a:srgbClr val="FF66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/>
          <p:nvPr/>
        </p:nvCxnSpPr>
        <p:spPr>
          <a:xfrm>
            <a:off x="4329582" y="4099962"/>
            <a:ext cx="1220730" cy="0"/>
          </a:xfrm>
          <a:prstGeom prst="line">
            <a:avLst/>
          </a:prstGeom>
          <a:ln w="76200">
            <a:solidFill>
              <a:srgbClr val="FF66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接连接符 166"/>
          <p:cNvCxnSpPr/>
          <p:nvPr/>
        </p:nvCxnSpPr>
        <p:spPr>
          <a:xfrm flipV="1">
            <a:off x="2102745" y="4357439"/>
            <a:ext cx="0" cy="116242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矩形 167"/>
          <p:cNvSpPr/>
          <p:nvPr/>
        </p:nvSpPr>
        <p:spPr>
          <a:xfrm>
            <a:off x="1815619" y="4412038"/>
            <a:ext cx="643125" cy="3840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95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CLK</a:t>
            </a:r>
            <a:endParaRPr lang="zh-CN" altLang="en-US" sz="1895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9" name="直接连接符 168"/>
          <p:cNvCxnSpPr/>
          <p:nvPr/>
        </p:nvCxnSpPr>
        <p:spPr>
          <a:xfrm>
            <a:off x="2253256" y="4097468"/>
            <a:ext cx="395407" cy="0"/>
          </a:xfrm>
          <a:prstGeom prst="line">
            <a:avLst/>
          </a:prstGeom>
          <a:ln w="76200">
            <a:solidFill>
              <a:srgbClr val="FF66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矩形 169"/>
          <p:cNvSpPr/>
          <p:nvPr/>
        </p:nvSpPr>
        <p:spPr>
          <a:xfrm>
            <a:off x="3636849" y="3770938"/>
            <a:ext cx="766557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515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指令字</a:t>
            </a:r>
            <a:endParaRPr lang="zh-CN" altLang="en-US" sz="1515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1" name="矩形 170"/>
          <p:cNvSpPr/>
          <p:nvPr/>
        </p:nvSpPr>
        <p:spPr>
          <a:xfrm>
            <a:off x="4270136" y="4140843"/>
            <a:ext cx="630301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20:16</a:t>
            </a:r>
            <a:endParaRPr lang="zh-CN" altLang="en-US" sz="151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2" name="矩形 171"/>
          <p:cNvSpPr/>
          <p:nvPr/>
        </p:nvSpPr>
        <p:spPr>
          <a:xfrm>
            <a:off x="4264804" y="3835874"/>
            <a:ext cx="630301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25:21</a:t>
            </a:r>
            <a:endParaRPr lang="zh-CN" altLang="en-US" sz="151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3" name="矩形 172"/>
          <p:cNvSpPr/>
          <p:nvPr/>
        </p:nvSpPr>
        <p:spPr>
          <a:xfrm>
            <a:off x="4263219" y="4468697"/>
            <a:ext cx="623056" cy="325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5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15:11</a:t>
            </a:r>
            <a:endParaRPr lang="zh-CN" altLang="en-US" sz="151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4" name="直接连接符 173"/>
          <p:cNvCxnSpPr/>
          <p:nvPr/>
        </p:nvCxnSpPr>
        <p:spPr>
          <a:xfrm>
            <a:off x="7130985" y="4108182"/>
            <a:ext cx="1427041" cy="0"/>
          </a:xfrm>
          <a:prstGeom prst="line">
            <a:avLst/>
          </a:prstGeom>
          <a:ln w="76200">
            <a:solidFill>
              <a:srgbClr val="FF66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/>
          <p:nvPr/>
        </p:nvCxnSpPr>
        <p:spPr>
          <a:xfrm>
            <a:off x="9135955" y="4456945"/>
            <a:ext cx="1092332" cy="0"/>
          </a:xfrm>
          <a:prstGeom prst="line">
            <a:avLst/>
          </a:prstGeom>
          <a:ln w="76200" cap="sq">
            <a:solidFill>
              <a:srgbClr val="FF6600"/>
            </a:solidFill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/>
          <p:nvPr/>
        </p:nvCxnSpPr>
        <p:spPr>
          <a:xfrm>
            <a:off x="4305148" y="4096087"/>
            <a:ext cx="0" cy="638158"/>
          </a:xfrm>
          <a:prstGeom prst="line">
            <a:avLst/>
          </a:prstGeom>
          <a:ln w="76200" cap="sq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直接连接符 176"/>
          <p:cNvCxnSpPr/>
          <p:nvPr/>
        </p:nvCxnSpPr>
        <p:spPr>
          <a:xfrm>
            <a:off x="10228287" y="4471284"/>
            <a:ext cx="0" cy="1481523"/>
          </a:xfrm>
          <a:prstGeom prst="line">
            <a:avLst/>
          </a:prstGeom>
          <a:ln w="76200" cap="sq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/>
          <p:nvPr/>
        </p:nvCxnSpPr>
        <p:spPr>
          <a:xfrm>
            <a:off x="4314673" y="4735181"/>
            <a:ext cx="1226063" cy="0"/>
          </a:xfrm>
          <a:prstGeom prst="line">
            <a:avLst/>
          </a:prstGeom>
          <a:ln w="76200">
            <a:solidFill>
              <a:srgbClr val="FF66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接连接符 178"/>
          <p:cNvCxnSpPr/>
          <p:nvPr/>
        </p:nvCxnSpPr>
        <p:spPr>
          <a:xfrm>
            <a:off x="5191769" y="5261242"/>
            <a:ext cx="0" cy="714686"/>
          </a:xfrm>
          <a:prstGeom prst="line">
            <a:avLst/>
          </a:prstGeom>
          <a:ln w="762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接连接符 179"/>
          <p:cNvCxnSpPr/>
          <p:nvPr/>
        </p:nvCxnSpPr>
        <p:spPr>
          <a:xfrm>
            <a:off x="5195603" y="5962074"/>
            <a:ext cx="5032684" cy="0"/>
          </a:xfrm>
          <a:prstGeom prst="line">
            <a:avLst/>
          </a:prstGeom>
          <a:ln w="76200" cap="sq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" name="组合 180"/>
          <p:cNvGrpSpPr/>
          <p:nvPr/>
        </p:nvGrpSpPr>
        <p:grpSpPr>
          <a:xfrm>
            <a:off x="1947596" y="3828612"/>
            <a:ext cx="290792" cy="522148"/>
            <a:chOff x="1782922" y="3016913"/>
            <a:chExt cx="354170" cy="635950"/>
          </a:xfrm>
        </p:grpSpPr>
        <p:sp>
          <p:nvSpPr>
            <p:cNvPr id="182" name="矩形 181"/>
            <p:cNvSpPr/>
            <p:nvPr/>
          </p:nvSpPr>
          <p:spPr>
            <a:xfrm>
              <a:off x="1782922" y="3016913"/>
              <a:ext cx="354170" cy="63595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sp>
          <p:nvSpPr>
            <p:cNvPr id="183" name="等腰三角形 182"/>
            <p:cNvSpPr/>
            <p:nvPr/>
          </p:nvSpPr>
          <p:spPr>
            <a:xfrm>
              <a:off x="1794555" y="3478975"/>
              <a:ext cx="304927" cy="171412"/>
            </a:xfrm>
            <a:prstGeom prst="triangl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</p:grpSp>
      <p:grpSp>
        <p:nvGrpSpPr>
          <p:cNvPr id="184" name="组合 183"/>
          <p:cNvGrpSpPr/>
          <p:nvPr/>
        </p:nvGrpSpPr>
        <p:grpSpPr>
          <a:xfrm>
            <a:off x="5533438" y="3636326"/>
            <a:ext cx="1710753" cy="2026878"/>
            <a:chOff x="6109332" y="2770507"/>
            <a:chExt cx="2083610" cy="2468636"/>
          </a:xfrm>
        </p:grpSpPr>
        <p:sp>
          <p:nvSpPr>
            <p:cNvPr id="185" name="矩形 184"/>
            <p:cNvSpPr/>
            <p:nvPr/>
          </p:nvSpPr>
          <p:spPr>
            <a:xfrm>
              <a:off x="6120449" y="2828466"/>
              <a:ext cx="1989688" cy="2274054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75"/>
            </a:p>
          </p:txBody>
        </p:sp>
        <p:sp>
          <p:nvSpPr>
            <p:cNvPr id="186" name="矩形 185"/>
            <p:cNvSpPr/>
            <p:nvPr/>
          </p:nvSpPr>
          <p:spPr>
            <a:xfrm>
              <a:off x="6113955" y="3105015"/>
              <a:ext cx="668104" cy="432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R1#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7" name="矩形 186"/>
            <p:cNvSpPr/>
            <p:nvPr/>
          </p:nvSpPr>
          <p:spPr>
            <a:xfrm>
              <a:off x="6109332" y="3502635"/>
              <a:ext cx="668104" cy="432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R2#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8" name="矩形 187"/>
            <p:cNvSpPr/>
            <p:nvPr/>
          </p:nvSpPr>
          <p:spPr>
            <a:xfrm>
              <a:off x="6116103" y="3911340"/>
              <a:ext cx="609532" cy="432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W#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" name="矩形 188"/>
            <p:cNvSpPr/>
            <p:nvPr/>
          </p:nvSpPr>
          <p:spPr>
            <a:xfrm>
              <a:off x="6112638" y="4570562"/>
              <a:ext cx="670056" cy="432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WD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0" name="矩形 189"/>
            <p:cNvSpPr/>
            <p:nvPr/>
          </p:nvSpPr>
          <p:spPr>
            <a:xfrm>
              <a:off x="6843467" y="2770507"/>
              <a:ext cx="638818" cy="432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1" name="矩形 190"/>
            <p:cNvSpPr/>
            <p:nvPr/>
          </p:nvSpPr>
          <p:spPr>
            <a:xfrm>
              <a:off x="6482239" y="4245960"/>
              <a:ext cx="1294818" cy="432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1705" b="1" kern="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寄存器组</a:t>
              </a:r>
              <a:endParaRPr lang="zh-CN" altLang="en-US" sz="1705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2" name="矩形 191"/>
            <p:cNvSpPr/>
            <p:nvPr/>
          </p:nvSpPr>
          <p:spPr>
            <a:xfrm>
              <a:off x="7657600" y="3148283"/>
              <a:ext cx="535342" cy="432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R1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" name="矩形 192"/>
            <p:cNvSpPr/>
            <p:nvPr/>
          </p:nvSpPr>
          <p:spPr>
            <a:xfrm>
              <a:off x="7657600" y="3911339"/>
              <a:ext cx="535342" cy="4324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R2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94" name="组合 193"/>
            <p:cNvGrpSpPr/>
            <p:nvPr/>
          </p:nvGrpSpPr>
          <p:grpSpPr>
            <a:xfrm>
              <a:off x="6934966" y="4918892"/>
              <a:ext cx="304927" cy="320251"/>
              <a:chOff x="1994241" y="4285666"/>
              <a:chExt cx="217225" cy="228142"/>
            </a:xfrm>
            <a:solidFill>
              <a:srgbClr val="FFCCFF"/>
            </a:solidFill>
          </p:grpSpPr>
          <p:cxnSp>
            <p:nvCxnSpPr>
              <p:cNvPr id="195" name="直接连接符 194"/>
              <p:cNvCxnSpPr/>
              <p:nvPr/>
            </p:nvCxnSpPr>
            <p:spPr>
              <a:xfrm flipV="1">
                <a:off x="2102853" y="4412951"/>
                <a:ext cx="0" cy="100857"/>
              </a:xfrm>
              <a:prstGeom prst="line">
                <a:avLst/>
              </a:prstGeom>
              <a:grp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6" name="等腰三角形 195"/>
              <p:cNvSpPr/>
              <p:nvPr/>
            </p:nvSpPr>
            <p:spPr>
              <a:xfrm>
                <a:off x="1994241" y="4285666"/>
                <a:ext cx="217225" cy="122111"/>
              </a:xfrm>
              <a:prstGeom prst="triangl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655"/>
              </a:p>
            </p:txBody>
          </p:sp>
        </p:grpSp>
      </p:grpSp>
      <p:cxnSp>
        <p:nvCxnSpPr>
          <p:cNvPr id="197" name="直接连接符 196"/>
          <p:cNvCxnSpPr/>
          <p:nvPr/>
        </p:nvCxnSpPr>
        <p:spPr>
          <a:xfrm>
            <a:off x="3676778" y="4100093"/>
            <a:ext cx="628835" cy="0"/>
          </a:xfrm>
          <a:prstGeom prst="line">
            <a:avLst/>
          </a:prstGeom>
          <a:ln w="76200" cap="sq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接连接符 197"/>
          <p:cNvCxnSpPr/>
          <p:nvPr/>
        </p:nvCxnSpPr>
        <p:spPr>
          <a:xfrm>
            <a:off x="8802062" y="3439112"/>
            <a:ext cx="0" cy="55071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9" name="组合 198"/>
          <p:cNvGrpSpPr/>
          <p:nvPr/>
        </p:nvGrpSpPr>
        <p:grpSpPr>
          <a:xfrm>
            <a:off x="4877088" y="3776662"/>
            <a:ext cx="421910" cy="999092"/>
            <a:chOff x="5445858" y="2431009"/>
            <a:chExt cx="444983" cy="1053730"/>
          </a:xfrm>
        </p:grpSpPr>
        <p:sp>
          <p:nvSpPr>
            <p:cNvPr id="200" name="矩形 199"/>
            <p:cNvSpPr/>
            <p:nvPr/>
          </p:nvSpPr>
          <p:spPr>
            <a:xfrm>
              <a:off x="5445858" y="2431009"/>
              <a:ext cx="407788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 err="1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</a:t>
              </a:r>
              <a:r>
                <a:rPr lang="en-US" altLang="zh-CN" sz="1705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s</a:t>
              </a:r>
              <a:endParaRPr lang="zh-CN" altLang="en-US" sz="170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1" name="矩形 200"/>
            <p:cNvSpPr/>
            <p:nvPr/>
          </p:nvSpPr>
          <p:spPr>
            <a:xfrm>
              <a:off x="5445858" y="2771824"/>
              <a:ext cx="392573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rt</a:t>
              </a:r>
              <a:endParaRPr lang="zh-CN" altLang="en-US" sz="170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2" name="矩形 201"/>
            <p:cNvSpPr/>
            <p:nvPr/>
          </p:nvSpPr>
          <p:spPr>
            <a:xfrm>
              <a:off x="5445858" y="3110289"/>
              <a:ext cx="444983" cy="3744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</a:t>
              </a:r>
              <a:r>
                <a:rPr lang="en-US" altLang="zh-CN" sz="1705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d</a:t>
              </a:r>
              <a:endParaRPr lang="zh-CN" altLang="en-US" sz="170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03" name="组合 202"/>
          <p:cNvGrpSpPr/>
          <p:nvPr/>
        </p:nvGrpSpPr>
        <p:grpSpPr>
          <a:xfrm>
            <a:off x="7206652" y="3766719"/>
            <a:ext cx="962660" cy="1263972"/>
            <a:chOff x="7902825" y="2420521"/>
            <a:chExt cx="1015305" cy="1333095"/>
          </a:xfrm>
        </p:grpSpPr>
        <p:sp>
          <p:nvSpPr>
            <p:cNvPr id="204" name="矩形 203"/>
            <p:cNvSpPr/>
            <p:nvPr/>
          </p:nvSpPr>
          <p:spPr>
            <a:xfrm>
              <a:off x="7902825" y="2420521"/>
              <a:ext cx="1015305" cy="3737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705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 R[</a:t>
              </a:r>
              <a:r>
                <a:rPr lang="en-US" altLang="zh-CN" sz="1700" b="1" kern="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+mn-ea"/>
                </a:rPr>
                <a:t>$s1</a:t>
              </a:r>
              <a:r>
                <a:rPr lang="en-US" altLang="zh-CN" sz="1705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]</a:t>
              </a:r>
              <a:endParaRPr lang="zh-CN" altLang="en-US" sz="170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  <p:sp>
          <p:nvSpPr>
            <p:cNvPr id="205" name="矩形 204"/>
            <p:cNvSpPr/>
            <p:nvPr/>
          </p:nvSpPr>
          <p:spPr>
            <a:xfrm>
              <a:off x="7966011" y="3102642"/>
              <a:ext cx="951681" cy="6509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705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R[</a:t>
              </a:r>
              <a:r>
                <a:rPr lang="en-US" altLang="zh-CN" sz="1700" b="1" kern="0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  <a:sym typeface="+mn-ea"/>
                </a:rPr>
                <a:t>$s2</a:t>
              </a:r>
              <a:r>
                <a:rPr lang="en-US" altLang="zh-CN" sz="1705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]</a:t>
              </a:r>
              <a:endParaRPr lang="zh-CN" altLang="en-US" sz="1705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  <a:p>
              <a:endParaRPr lang="zh-CN" altLang="en-US" sz="1705" dirty="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grpSp>
        <p:nvGrpSpPr>
          <p:cNvPr id="206" name="组合 205"/>
          <p:cNvGrpSpPr/>
          <p:nvPr/>
        </p:nvGrpSpPr>
        <p:grpSpPr>
          <a:xfrm>
            <a:off x="2638885" y="3722338"/>
            <a:ext cx="1064999" cy="1665822"/>
            <a:chOff x="2153669" y="3581314"/>
            <a:chExt cx="959943" cy="1387999"/>
          </a:xfrm>
        </p:grpSpPr>
        <p:sp>
          <p:nvSpPr>
            <p:cNvPr id="207" name="矩形 206"/>
            <p:cNvSpPr/>
            <p:nvPr/>
          </p:nvSpPr>
          <p:spPr>
            <a:xfrm>
              <a:off x="2162583" y="3581314"/>
              <a:ext cx="920297" cy="13879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75"/>
            </a:p>
          </p:txBody>
        </p:sp>
        <p:sp>
          <p:nvSpPr>
            <p:cNvPr id="208" name="矩形 207"/>
            <p:cNvSpPr/>
            <p:nvPr/>
          </p:nvSpPr>
          <p:spPr>
            <a:xfrm>
              <a:off x="2672636" y="3769167"/>
              <a:ext cx="440976" cy="2958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RD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9" name="矩形 208"/>
            <p:cNvSpPr/>
            <p:nvPr/>
          </p:nvSpPr>
          <p:spPr>
            <a:xfrm>
              <a:off x="2153669" y="3768090"/>
              <a:ext cx="309493" cy="2958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705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en-US" sz="1705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0" name="矩形 209"/>
            <p:cNvSpPr/>
            <p:nvPr/>
          </p:nvSpPr>
          <p:spPr>
            <a:xfrm>
              <a:off x="2282858" y="4158047"/>
              <a:ext cx="690941" cy="6605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/>
              <a:r>
                <a:rPr lang="zh-CN" altLang="en-US" sz="151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指令</a:t>
              </a:r>
              <a:endParaRPr lang="en-US" altLang="zh-CN" sz="151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zh-CN" altLang="en-US" sz="151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存储器</a:t>
              </a:r>
              <a:endParaRPr lang="en-US" altLang="zh-CN" sz="151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14400"/>
              <a:r>
                <a:rPr lang="en-US" altLang="zh-CN" sz="1515" b="1" kern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IM</a:t>
              </a:r>
              <a:endParaRPr lang="zh-CN" altLang="en-US" sz="1515" b="1" kern="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11" name="直接连接符 210"/>
          <p:cNvCxnSpPr/>
          <p:nvPr/>
        </p:nvCxnSpPr>
        <p:spPr>
          <a:xfrm>
            <a:off x="4317390" y="4419000"/>
            <a:ext cx="1226063" cy="0"/>
          </a:xfrm>
          <a:prstGeom prst="line">
            <a:avLst/>
          </a:prstGeom>
          <a:ln w="76200">
            <a:solidFill>
              <a:srgbClr val="FF66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2" name="组合 211"/>
          <p:cNvGrpSpPr/>
          <p:nvPr/>
        </p:nvGrpSpPr>
        <p:grpSpPr>
          <a:xfrm>
            <a:off x="8555064" y="3924707"/>
            <a:ext cx="582399" cy="1046173"/>
            <a:chOff x="8943786" y="2543652"/>
            <a:chExt cx="582399" cy="1046173"/>
          </a:xfrm>
        </p:grpSpPr>
        <p:sp>
          <p:nvSpPr>
            <p:cNvPr id="213" name="任意多边形: 形状 323"/>
            <p:cNvSpPr/>
            <p:nvPr/>
          </p:nvSpPr>
          <p:spPr>
            <a:xfrm>
              <a:off x="8943786" y="2543652"/>
              <a:ext cx="538939" cy="1046173"/>
            </a:xfrm>
            <a:custGeom>
              <a:avLst/>
              <a:gdLst>
                <a:gd name="connsiteX0" fmla="*/ 0 w 485775"/>
                <a:gd name="connsiteY0" fmla="*/ 0 h 942975"/>
                <a:gd name="connsiteX1" fmla="*/ 0 w 485775"/>
                <a:gd name="connsiteY1" fmla="*/ 404812 h 942975"/>
                <a:gd name="connsiteX2" fmla="*/ 238125 w 485775"/>
                <a:gd name="connsiteY2" fmla="*/ 466725 h 942975"/>
                <a:gd name="connsiteX3" fmla="*/ 9525 w 485775"/>
                <a:gd name="connsiteY3" fmla="*/ 528637 h 942975"/>
                <a:gd name="connsiteX4" fmla="*/ 9525 w 485775"/>
                <a:gd name="connsiteY4" fmla="*/ 942975 h 942975"/>
                <a:gd name="connsiteX5" fmla="*/ 485775 w 485775"/>
                <a:gd name="connsiteY5" fmla="*/ 814387 h 942975"/>
                <a:gd name="connsiteX6" fmla="*/ 485775 w 485775"/>
                <a:gd name="connsiteY6" fmla="*/ 119062 h 942975"/>
                <a:gd name="connsiteX7" fmla="*/ 0 w 485775"/>
                <a:gd name="connsiteY7" fmla="*/ 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5775" h="942975">
                  <a:moveTo>
                    <a:pt x="0" y="0"/>
                  </a:moveTo>
                  <a:lnTo>
                    <a:pt x="0" y="404812"/>
                  </a:lnTo>
                  <a:lnTo>
                    <a:pt x="238125" y="466725"/>
                  </a:lnTo>
                  <a:lnTo>
                    <a:pt x="9525" y="528637"/>
                  </a:lnTo>
                  <a:lnTo>
                    <a:pt x="9525" y="942975"/>
                  </a:lnTo>
                  <a:lnTo>
                    <a:pt x="485775" y="814387"/>
                  </a:lnTo>
                  <a:lnTo>
                    <a:pt x="485775" y="119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99FF"/>
            </a:solidFill>
            <a:ln w="285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655"/>
            </a:p>
          </p:txBody>
        </p:sp>
        <p:sp>
          <p:nvSpPr>
            <p:cNvPr id="214" name="矩形 213"/>
            <p:cNvSpPr/>
            <p:nvPr/>
          </p:nvSpPr>
          <p:spPr>
            <a:xfrm rot="16200000">
              <a:off x="8994949" y="2887421"/>
              <a:ext cx="678391" cy="3840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895" dirty="0">
                  <a:latin typeface="Segoe UI Black" panose="020B0A020402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ALU</a:t>
              </a:r>
              <a:endParaRPr lang="zh-CN" altLang="en-US" sz="1895" dirty="0">
                <a:latin typeface="Segoe UI Black" panose="020B0A02040204020203" pitchFamily="34" charset="0"/>
                <a:cs typeface="Segoe UI Black" panose="020B0A02040204020203" pitchFamily="34" charset="0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990600" y="2905955"/>
            <a:ext cx="10232571" cy="0"/>
          </a:xfrm>
          <a:prstGeom prst="line">
            <a:avLst/>
          </a:prstGeom>
          <a:ln w="28575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5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"/>
</p:tagLst>
</file>

<file path=ppt/tags/tag4.xml><?xml version="1.0" encoding="utf-8"?>
<p:tagLst xmlns:p="http://schemas.openxmlformats.org/presentationml/2006/main">
  <p:tag name="KSO_WM_UNIT_TABLE_BEAUTIFY" val="smartTable{dbcb1a7b-3155-43f0-9fdc-6645cbd34276}"/>
</p:tagLst>
</file>

<file path=ppt/tags/tag5.xml><?xml version="1.0" encoding="utf-8"?>
<p:tagLst xmlns:p="http://schemas.openxmlformats.org/presentationml/2006/main">
  <p:tag name="COMMONDATA" val="eyJoZGlkIjoiOWMzMjdlMmU2YTZjMTI3Y2NjMGFiZWQwMzk5Mzg0OD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/>
      </a:spPr>
      <a:bodyPr rtlCol="0" anchor="ctr"/>
      <a:lstStyle>
        <a:defPPr algn="ctr">
          <a:defRPr i="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自定义设计方案">
  <a:themeElements>
    <a:clrScheme name="自定义 11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6BE"/>
      </a:accent1>
      <a:accent2>
        <a:srgbClr val="ABA7A7"/>
      </a:accent2>
      <a:accent3>
        <a:srgbClr val="0066BE"/>
      </a:accent3>
      <a:accent4>
        <a:srgbClr val="ABA7A7"/>
      </a:accent4>
      <a:accent5>
        <a:srgbClr val="0237D8"/>
      </a:accent5>
      <a:accent6>
        <a:srgbClr val="ABA7A7"/>
      </a:accent6>
      <a:hlink>
        <a:srgbClr val="0066BE"/>
      </a:hlink>
      <a:folHlink>
        <a:srgbClr val="ABA7A7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noFill/>
        <a:ln w="57150">
          <a:solidFill>
            <a:srgbClr val="FF6600"/>
          </a:solidFill>
          <a:round/>
          <a:tailEnd type="triangle" w="med" len="med"/>
        </a:ln>
      </a:spPr>
      <a:bodyPr vert="horz" wrap="square" lIns="91440" tIns="45720" rIns="91440" bIns="45720" numCol="1" anchor="t" anchorCtr="0" compatLnSpc="1"/>
      <a:lstStyle>
        <a:defPPr>
          <a:defRPr sz="4000">
            <a:solidFill>
              <a:schemeClr val="bg2">
                <a:lumMod val="75000"/>
              </a:schemeClr>
            </a:solidFill>
          </a:defRPr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FFFFFF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4_nordridesign">
  <a:themeElements>
    <a:clrScheme name="2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2_nordridesign">
      <a:majorFont>
        <a:latin typeface="黑体"/>
        <a:ea typeface="宋体"/>
        <a:cs typeface=""/>
      </a:majorFont>
      <a:minorFont>
        <a:latin typeface="黑体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2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4952</Words>
  <Application>WPS 演示</Application>
  <PresentationFormat>宽屏</PresentationFormat>
  <Paragraphs>2081</Paragraphs>
  <Slides>19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8</vt:i4>
      </vt:variant>
      <vt:variant>
        <vt:lpstr>幻灯片标题</vt:lpstr>
      </vt:variant>
      <vt:variant>
        <vt:i4>19</vt:i4>
      </vt:variant>
    </vt:vector>
  </HeadingPairs>
  <TitlesOfParts>
    <vt:vector size="43" baseType="lpstr">
      <vt:lpstr>Arial</vt:lpstr>
      <vt:lpstr>宋体</vt:lpstr>
      <vt:lpstr>Wingdings</vt:lpstr>
      <vt:lpstr>微软雅黑</vt:lpstr>
      <vt:lpstr>Segoe UI</vt:lpstr>
      <vt:lpstr>MS UI Gothic</vt:lpstr>
      <vt:lpstr>黑体</vt:lpstr>
      <vt:lpstr>华文细黑</vt:lpstr>
      <vt:lpstr>禹卫书法行书简体</vt:lpstr>
      <vt:lpstr>Segoe UI Black</vt:lpstr>
      <vt:lpstr>Times New Roman</vt:lpstr>
      <vt:lpstr>Symbol</vt:lpstr>
      <vt:lpstr>Courier New</vt:lpstr>
      <vt:lpstr>Calibri</vt:lpstr>
      <vt:lpstr>等线</vt:lpstr>
      <vt:lpstr>Arial Unicode MS</vt:lpstr>
      <vt:lpstr>Office 主题​​</vt:lpstr>
      <vt:lpstr>1_nordridesign</vt:lpstr>
      <vt:lpstr>2_nordridesign</vt:lpstr>
      <vt:lpstr>自定义设计方案</vt:lpstr>
      <vt:lpstr>Office 主题</vt:lpstr>
      <vt:lpstr>3_nordridesign</vt:lpstr>
      <vt:lpstr>4_nordridesign</vt:lpstr>
      <vt:lpstr>5_nordridesign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tanzhihu</dc:creator>
  <cp:lastModifiedBy>admin</cp:lastModifiedBy>
  <cp:revision>2572</cp:revision>
  <dcterms:created xsi:type="dcterms:W3CDTF">2018-05-09T10:41:00Z</dcterms:created>
  <dcterms:modified xsi:type="dcterms:W3CDTF">2022-05-24T14:58:20Z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F4E52E1C02A042479B53CCD38EB7E98E</vt:lpwstr>
  </property>
</Properties>
</file>

<file path=docProps/thumbnail.jpeg>
</file>